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3"/>
  </p:notesMasterIdLst>
  <p:sldIdLst>
    <p:sldId id="280" r:id="rId2"/>
    <p:sldId id="258" r:id="rId3"/>
    <p:sldId id="281" r:id="rId4"/>
    <p:sldId id="282" r:id="rId5"/>
    <p:sldId id="283" r:id="rId6"/>
    <p:sldId id="288" r:id="rId7"/>
    <p:sldId id="259" r:id="rId8"/>
    <p:sldId id="285" r:id="rId9"/>
    <p:sldId id="292" r:id="rId10"/>
    <p:sldId id="293" r:id="rId11"/>
    <p:sldId id="294" r:id="rId12"/>
    <p:sldId id="295" r:id="rId13"/>
    <p:sldId id="303" r:id="rId14"/>
    <p:sldId id="304" r:id="rId15"/>
    <p:sldId id="305" r:id="rId16"/>
    <p:sldId id="306" r:id="rId17"/>
    <p:sldId id="301" r:id="rId18"/>
    <p:sldId id="302" r:id="rId19"/>
    <p:sldId id="317" r:id="rId20"/>
    <p:sldId id="318" r:id="rId21"/>
    <p:sldId id="308" r:id="rId22"/>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68"/>
    <a:srgbClr val="A3D8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888"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8250" y="0"/>
            <a:ext cx="2889250" cy="488950"/>
          </a:xfrm>
          <a:prstGeom prst="rect">
            <a:avLst/>
          </a:prstGeom>
        </p:spPr>
        <p:txBody>
          <a:bodyPr vert="horz" lIns="91440" tIns="45720" rIns="91440" bIns="45720" rtlCol="0"/>
          <a:lstStyle>
            <a:lvl1pPr algn="r">
              <a:defRPr sz="1200"/>
            </a:lvl1pPr>
          </a:lstStyle>
          <a:p>
            <a:fld id="{53FB4060-1017-4674-9FDE-FE3DE681C371}" type="datetimeFigureOut">
              <a:rPr lang="en-US" smtClean="0"/>
              <a:pPr/>
              <a:t>2/19/2014</a:t>
            </a:fld>
            <a:endParaRPr lang="en-GB" dirty="0"/>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751" y="4643438"/>
            <a:ext cx="5335588" cy="4398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288"/>
            <a:ext cx="2889250" cy="48895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8250" y="9285288"/>
            <a:ext cx="2889250" cy="488950"/>
          </a:xfrm>
          <a:prstGeom prst="rect">
            <a:avLst/>
          </a:prstGeom>
        </p:spPr>
        <p:txBody>
          <a:bodyPr vert="horz" lIns="91440" tIns="45720" rIns="91440" bIns="45720" rtlCol="0" anchor="b"/>
          <a:lstStyle>
            <a:lvl1pPr algn="r">
              <a:defRPr sz="1200"/>
            </a:lvl1pPr>
          </a:lstStyle>
          <a:p>
            <a:fld id="{9DEDF08B-0DDD-4172-B25C-5B47D67C8F1B}"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229270B-DA69-4133-AA5A-3B8D317C62B3}" type="datetimeFigureOut">
              <a:rPr lang="en-US" smtClean="0"/>
              <a:pPr/>
              <a:t>2/19/2014</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11" name="Slide Number Placeholder 10"/>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2/19/2014</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2/19/2014</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2/19/2014</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2/19/2014</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29270B-DA69-4133-AA5A-3B8D317C62B3}" type="datetimeFigureOut">
              <a:rPr lang="en-US" smtClean="0"/>
              <a:pPr/>
              <a:t>2/19/2014</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229270B-DA69-4133-AA5A-3B8D317C62B3}" type="datetimeFigureOut">
              <a:rPr lang="en-US" smtClean="0"/>
              <a:pPr/>
              <a:t>2/19/2014</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229270B-DA69-4133-AA5A-3B8D317C62B3}" type="datetimeFigureOut">
              <a:rPr lang="en-US" smtClean="0"/>
              <a:pPr/>
              <a:t>2/19/2014</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5229270B-DA69-4133-AA5A-3B8D317C62B3}" type="datetimeFigureOut">
              <a:rPr lang="en-US" smtClean="0"/>
              <a:pPr/>
              <a:t>2/19/2014</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29270B-DA69-4133-AA5A-3B8D317C62B3}" type="datetimeFigureOut">
              <a:rPr lang="en-US" smtClean="0"/>
              <a:pPr/>
              <a:t>2/19/2014</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29270B-DA69-4133-AA5A-3B8D317C62B3}" type="datetimeFigureOut">
              <a:rPr lang="en-US" smtClean="0"/>
              <a:pPr/>
              <a:t>2/19/2014</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17BD940-70CC-4409-9092-341232983C96}" type="slidenum">
              <a:rPr lang="en-GB" smtClean="0"/>
              <a:pPr/>
              <a:t>‹#›</a:t>
            </a:fld>
            <a:endParaRPr lang="en-GB"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229270B-DA69-4133-AA5A-3B8D317C62B3}" type="datetimeFigureOut">
              <a:rPr lang="en-US" smtClean="0"/>
              <a:pPr/>
              <a:t>2/19/2014</a:t>
            </a:fld>
            <a:endParaRPr lang="en-GB"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17BD940-70CC-4409-9092-341232983C96}"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2571744"/>
            <a:ext cx="8558186" cy="934386"/>
          </a:xfrm>
        </p:spPr>
        <p:txBody>
          <a:bodyPr>
            <a:noAutofit/>
          </a:bodyPr>
          <a:lstStyle/>
          <a:p>
            <a:pPr algn="ctr"/>
            <a:r>
              <a:rPr lang="en-GB" sz="80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latin typeface="Comic Sans MS" pitchFamily="66" charset="0"/>
              </a:rPr>
              <a:t>Wood</a:t>
            </a:r>
            <a:endParaRPr lang="en-GB" sz="80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60000" endA="900" endPos="58000" dir="5400000" sy="-100000" algn="bl" rotWithShape="0"/>
              </a:effectLst>
              <a:latin typeface="Comic Sans MS" pitchFamily="66" charset="0"/>
            </a:endParaRPr>
          </a:p>
        </p:txBody>
      </p:sp>
      <p:sp>
        <p:nvSpPr>
          <p:cNvPr id="3" name="Subtitle 2"/>
          <p:cNvSpPr>
            <a:spLocks noGrp="1"/>
          </p:cNvSpPr>
          <p:nvPr>
            <p:ph type="subTitle" idx="1"/>
          </p:nvPr>
        </p:nvSpPr>
        <p:spPr>
          <a:xfrm>
            <a:off x="2771800" y="1844824"/>
            <a:ext cx="3071834" cy="500066"/>
          </a:xfrm>
        </p:spPr>
        <p:txBody>
          <a:bodyPr>
            <a:normAutofit fontScale="85000" lnSpcReduction="10000"/>
          </a:bodyPr>
          <a:lstStyle/>
          <a:p>
            <a:r>
              <a:rPr lang="en-GB"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mic Sans MS" pitchFamily="66" charset="0"/>
              </a:rPr>
              <a:t>Design &amp; Manufacture</a:t>
            </a:r>
            <a:endParaRPr lang="en-GB"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mic Sans MS" pitchFamily="66" charset="0"/>
            </a:endParaRPr>
          </a:p>
        </p:txBody>
      </p:sp>
      <p:sp>
        <p:nvSpPr>
          <p:cNvPr id="6" name="TextBox 5"/>
          <p:cNvSpPr txBox="1"/>
          <p:nvPr/>
        </p:nvSpPr>
        <p:spPr>
          <a:xfrm>
            <a:off x="285720" y="6090842"/>
            <a:ext cx="8572560" cy="338554"/>
          </a:xfrm>
          <a:prstGeom prst="rect">
            <a:avLst/>
          </a:prstGeom>
          <a:noFill/>
        </p:spPr>
        <p:txBody>
          <a:bodyPr wrap="square" rtlCol="0">
            <a:spAutoFit/>
          </a:bodyPr>
          <a:lstStyle/>
          <a:p>
            <a:r>
              <a:rPr lang="en-GB" sz="1600" dirty="0" smtClean="0">
                <a:solidFill>
                  <a:schemeClr val="accent6">
                    <a:lumMod val="75000"/>
                  </a:schemeClr>
                </a:solidFill>
                <a:latin typeface="Comic Sans MS" pitchFamily="66" charset="0"/>
              </a:rPr>
              <a:t>Name: …………………………………………………………  Class:……………… Teacher:…………………………………………..</a:t>
            </a:r>
            <a:endParaRPr lang="en-GB" sz="1600" dirty="0">
              <a:solidFill>
                <a:schemeClr val="accent6">
                  <a:lumMod val="75000"/>
                </a:schemeClr>
              </a:solidFill>
              <a:latin typeface="Comic Sans MS" pitchFamily="66" charset="0"/>
            </a:endParaRPr>
          </a:p>
        </p:txBody>
      </p:sp>
      <p:pic>
        <p:nvPicPr>
          <p:cNvPr id="17410" name="Picture 2"/>
          <p:cNvPicPr>
            <a:picLocks noChangeAspect="1" noChangeArrowheads="1"/>
          </p:cNvPicPr>
          <p:nvPr/>
        </p:nvPicPr>
        <p:blipFill>
          <a:blip r:embed="rId2"/>
          <a:srcRect l="31494" t="17578" r="29687" b="15039"/>
          <a:stretch>
            <a:fillRect/>
          </a:stretch>
        </p:blipFill>
        <p:spPr bwMode="auto">
          <a:xfrm>
            <a:off x="3643306" y="3608268"/>
            <a:ext cx="1857388" cy="2418109"/>
          </a:xfrm>
          <a:prstGeom prst="rect">
            <a:avLst/>
          </a:prstGeom>
          <a:noFill/>
          <a:ln w="9525">
            <a:noFill/>
            <a:miter lim="800000"/>
            <a:headEnd/>
            <a:tailEnd/>
          </a:ln>
          <a:effectLst/>
        </p:spPr>
      </p:pic>
      <p:sp>
        <p:nvSpPr>
          <p:cNvPr id="9" name="Rectangle 8"/>
          <p:cNvSpPr/>
          <p:nvPr/>
        </p:nvSpPr>
        <p:spPr>
          <a:xfrm>
            <a:off x="2771800" y="692696"/>
            <a:ext cx="3312368" cy="923330"/>
          </a:xfrm>
          <a:prstGeom prst="rect">
            <a:avLst/>
          </a:prstGeom>
        </p:spPr>
        <p:txBody>
          <a:bodyPr wrap="square">
            <a:spAutoFit/>
          </a:bodyPr>
          <a:lstStyle/>
          <a:p>
            <a:pPr lvl="0" algn="ctr"/>
            <a:r>
              <a:rPr lang="en-US" sz="5400" b="1" dirty="0" smtClean="0">
                <a:ln w="31550" cmpd="sng">
                  <a:gradFill>
                    <a:gsLst>
                      <a:gs pos="70000">
                        <a:srgbClr val="BB4FA3">
                          <a:shade val="50000"/>
                          <a:satMod val="190000"/>
                        </a:srgbClr>
                      </a:gs>
                      <a:gs pos="0">
                        <a:srgbClr val="BB4FA3">
                          <a:tint val="77000"/>
                          <a:satMod val="180000"/>
                        </a:srgbClr>
                      </a:gs>
                    </a:gsLst>
                    <a:lin ang="5400000"/>
                  </a:gradFill>
                  <a:prstDash val="solid"/>
                </a:ln>
                <a:solidFill>
                  <a:srgbClr val="BB4FA3">
                    <a:tint val="15000"/>
                    <a:satMod val="200000"/>
                  </a:srgbClr>
                </a:solidFill>
                <a:effectLst>
                  <a:outerShdw blurRad="50800" dist="40000" dir="5400000" algn="tl" rotWithShape="0">
                    <a:srgbClr val="000000">
                      <a:shade val="5000"/>
                      <a:satMod val="120000"/>
                      <a:alpha val="33000"/>
                    </a:srgbClr>
                  </a:outerShdw>
                </a:effectLst>
              </a:rPr>
              <a:t>S1 / 2</a:t>
            </a:r>
            <a:endParaRPr lang="en-US" sz="5400" b="1" dirty="0">
              <a:ln w="31550" cmpd="sng">
                <a:gradFill>
                  <a:gsLst>
                    <a:gs pos="70000">
                      <a:srgbClr val="BB4FA3">
                        <a:shade val="50000"/>
                        <a:satMod val="190000"/>
                      </a:srgbClr>
                    </a:gs>
                    <a:gs pos="0">
                      <a:srgbClr val="BB4FA3">
                        <a:tint val="77000"/>
                        <a:satMod val="180000"/>
                      </a:srgbClr>
                    </a:gs>
                  </a:gsLst>
                  <a:lin ang="5400000"/>
                </a:gradFill>
                <a:prstDash val="solid"/>
              </a:ln>
              <a:solidFill>
                <a:srgbClr val="BB4FA3">
                  <a:tint val="15000"/>
                  <a:satMod val="200000"/>
                </a:srgb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42910" y="705319"/>
            <a:ext cx="4214842" cy="172354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Dowelled Joint </a:t>
            </a:r>
            <a:endParaRPr kumimoji="0" lang="en-GB" sz="16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These joints are both </a:t>
            </a:r>
            <a:r>
              <a:rPr kumimoji="0" lang="en-GB" sz="1600" b="1" i="0" u="none" strike="noStrike" cap="none" normalizeH="0" baseline="0" dirty="0" smtClean="0">
                <a:ln>
                  <a:noFill/>
                </a:ln>
                <a:solidFill>
                  <a:srgbClr val="000000"/>
                </a:solidFill>
                <a:effectLst/>
                <a:latin typeface="Comic Sans MS" pitchFamily="66" charset="0"/>
              </a:rPr>
              <a:t>neat and strong</a:t>
            </a:r>
            <a:r>
              <a:rPr kumimoji="0" lang="en-GB" sz="1600" b="0" i="0" u="none" strike="noStrike" cap="none" normalizeH="0" baseline="0" dirty="0" smtClean="0">
                <a:ln>
                  <a:noFill/>
                </a:ln>
                <a:solidFill>
                  <a:srgbClr val="000000"/>
                </a:solidFill>
                <a:effectLst/>
                <a:latin typeface="Comic Sans MS" pitchFamily="66" charset="0"/>
              </a:rPr>
              <a:t>.   The </a:t>
            </a:r>
            <a:r>
              <a:rPr kumimoji="0" lang="en-GB" sz="1600" b="1" i="0" u="none" strike="noStrike" cap="none" normalizeH="0" baseline="0" dirty="0" smtClean="0">
                <a:ln>
                  <a:noFill/>
                </a:ln>
                <a:solidFill>
                  <a:srgbClr val="000000"/>
                </a:solidFill>
                <a:effectLst/>
                <a:latin typeface="Comic Sans MS" pitchFamily="66" charset="0"/>
              </a:rPr>
              <a:t>holes must be lined up exactly </a:t>
            </a:r>
            <a:r>
              <a:rPr kumimoji="0" lang="en-GB" sz="1600" b="0" i="0" u="none" strike="noStrike" cap="none" normalizeH="0" baseline="0" dirty="0" smtClean="0">
                <a:ln>
                  <a:noFill/>
                </a:ln>
                <a:solidFill>
                  <a:srgbClr val="000000"/>
                </a:solidFill>
                <a:effectLst/>
                <a:latin typeface="Comic Sans MS" pitchFamily="66" charset="0"/>
              </a:rPr>
              <a:t>but this can be done using a dowelling jig. The dowel will have a groove in the length so as to allow excess glue to escape.   </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pic>
        <p:nvPicPr>
          <p:cNvPr id="26626" name="Picture 2" descr="dowelled"/>
          <p:cNvPicPr>
            <a:picLocks noChangeAspect="1" noChangeArrowheads="1"/>
          </p:cNvPicPr>
          <p:nvPr/>
        </p:nvPicPr>
        <p:blipFill>
          <a:blip r:embed="rId2"/>
          <a:srcRect/>
          <a:stretch>
            <a:fillRect/>
          </a:stretch>
        </p:blipFill>
        <p:spPr bwMode="auto">
          <a:xfrm>
            <a:off x="5357818" y="714356"/>
            <a:ext cx="2857520" cy="1736570"/>
          </a:xfrm>
          <a:prstGeom prst="rect">
            <a:avLst/>
          </a:prstGeom>
          <a:noFill/>
          <a:ln w="9525" algn="ctr">
            <a:noFill/>
            <a:miter lim="800000"/>
            <a:headEnd/>
            <a:tailEnd/>
          </a:ln>
        </p:spPr>
      </p:pic>
      <p:sp>
        <p:nvSpPr>
          <p:cNvPr id="26627" name="Rectangle 3"/>
          <p:cNvSpPr>
            <a:spLocks noChangeArrowheads="1"/>
          </p:cNvSpPr>
          <p:nvPr/>
        </p:nvSpPr>
        <p:spPr bwMode="auto">
          <a:xfrm>
            <a:off x="642910" y="3000372"/>
            <a:ext cx="4357718" cy="123110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Through Housing </a:t>
            </a:r>
            <a:endParaRPr kumimoji="0" lang="en-GB" sz="16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These joints are </a:t>
            </a:r>
            <a:r>
              <a:rPr kumimoji="0" lang="en-GB" sz="1600" b="1" i="0" u="none" strike="noStrike" cap="none" normalizeH="0" baseline="0" dirty="0" smtClean="0">
                <a:ln>
                  <a:noFill/>
                </a:ln>
                <a:solidFill>
                  <a:srgbClr val="000000"/>
                </a:solidFill>
                <a:effectLst/>
                <a:latin typeface="Comic Sans MS" pitchFamily="66" charset="0"/>
              </a:rPr>
              <a:t>simple to make </a:t>
            </a:r>
            <a:r>
              <a:rPr kumimoji="0" lang="en-GB" sz="1600" b="0" i="0" u="none" strike="noStrike" cap="none" normalizeH="0" baseline="0" dirty="0" smtClean="0">
                <a:ln>
                  <a:noFill/>
                </a:ln>
                <a:solidFill>
                  <a:srgbClr val="000000"/>
                </a:solidFill>
                <a:effectLst/>
                <a:latin typeface="Comic Sans MS" pitchFamily="66" charset="0"/>
              </a:rPr>
              <a:t>and are suitable where the two parts being joined together are the same width.    </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pic>
        <p:nvPicPr>
          <p:cNvPr id="26628" name="Picture 4" descr="through%20housing"/>
          <p:cNvPicPr>
            <a:picLocks noChangeAspect="1" noChangeArrowheads="1"/>
          </p:cNvPicPr>
          <p:nvPr/>
        </p:nvPicPr>
        <p:blipFill>
          <a:blip r:embed="rId3" cstate="print"/>
          <a:srcRect/>
          <a:stretch>
            <a:fillRect/>
          </a:stretch>
        </p:blipFill>
        <p:spPr bwMode="auto">
          <a:xfrm>
            <a:off x="5715008" y="2714620"/>
            <a:ext cx="2286016" cy="1834798"/>
          </a:xfrm>
          <a:prstGeom prst="rect">
            <a:avLst/>
          </a:prstGeom>
          <a:noFill/>
          <a:ln w="9525" algn="ctr">
            <a:noFill/>
            <a:miter lim="800000"/>
            <a:headEnd/>
            <a:tailEnd/>
          </a:ln>
        </p:spPr>
      </p:pic>
      <p:sp>
        <p:nvSpPr>
          <p:cNvPr id="26629" name="Rectangle 5"/>
          <p:cNvSpPr>
            <a:spLocks noChangeArrowheads="1"/>
          </p:cNvSpPr>
          <p:nvPr/>
        </p:nvSpPr>
        <p:spPr bwMode="auto">
          <a:xfrm>
            <a:off x="571472" y="4857760"/>
            <a:ext cx="4429124" cy="113877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Stopped Housing </a:t>
            </a:r>
            <a:endParaRPr kumimoji="0" lang="en-GB" sz="16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These are </a:t>
            </a:r>
            <a:r>
              <a:rPr kumimoji="0" lang="en-GB" sz="1600" b="1" i="0" u="none" strike="noStrike" cap="none" normalizeH="0" baseline="0" dirty="0" smtClean="0">
                <a:ln>
                  <a:noFill/>
                </a:ln>
                <a:solidFill>
                  <a:srgbClr val="000000"/>
                </a:solidFill>
                <a:effectLst/>
                <a:latin typeface="Comic Sans MS" pitchFamily="66" charset="0"/>
              </a:rPr>
              <a:t>harder to make</a:t>
            </a:r>
            <a:r>
              <a:rPr kumimoji="0" lang="en-GB" sz="1600" b="0" i="0" u="none" strike="noStrike" cap="none" normalizeH="0" baseline="0" dirty="0" smtClean="0">
                <a:ln>
                  <a:noFill/>
                </a:ln>
                <a:solidFill>
                  <a:srgbClr val="000000"/>
                </a:solidFill>
                <a:effectLst/>
                <a:latin typeface="Comic Sans MS" pitchFamily="66" charset="0"/>
              </a:rPr>
              <a:t>, but are </a:t>
            </a:r>
            <a:r>
              <a:rPr kumimoji="0" lang="en-GB" sz="1600" b="1" i="0" u="none" strike="noStrike" cap="none" normalizeH="0" baseline="0" dirty="0" smtClean="0">
                <a:ln>
                  <a:noFill/>
                </a:ln>
                <a:solidFill>
                  <a:srgbClr val="000000"/>
                </a:solidFill>
                <a:effectLst/>
                <a:latin typeface="Comic Sans MS" pitchFamily="66" charset="0"/>
              </a:rPr>
              <a:t>neater </a:t>
            </a:r>
            <a:r>
              <a:rPr kumimoji="0" lang="en-GB" sz="1600" b="0" i="0" u="none" strike="noStrike" cap="none" normalizeH="0" baseline="0" dirty="0" smtClean="0">
                <a:ln>
                  <a:noFill/>
                </a:ln>
                <a:solidFill>
                  <a:srgbClr val="000000"/>
                </a:solidFill>
                <a:effectLst/>
                <a:latin typeface="Comic Sans MS" pitchFamily="66" charset="0"/>
              </a:rPr>
              <a:t>because the joint does not show on the front edge</a:t>
            </a:r>
            <a:r>
              <a:rPr kumimoji="0" lang="en-GB" sz="1200" b="0" i="0" u="none" strike="noStrike" cap="none" normalizeH="0" baseline="0" dirty="0" smtClean="0">
                <a:ln>
                  <a:noFill/>
                </a:ln>
                <a:solidFill>
                  <a:srgbClr val="000000"/>
                </a:solidFill>
                <a:effectLst/>
                <a:latin typeface="Comic Sans MS" pitchFamily="66" charset="0"/>
              </a:rPr>
              <a:t>. </a:t>
            </a:r>
            <a:endParaRPr kumimoji="0" lang="en-GB"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endParaRPr>
          </a:p>
        </p:txBody>
      </p:sp>
      <p:pic>
        <p:nvPicPr>
          <p:cNvPr id="26630" name="Picture 6" descr="stop%20hous"/>
          <p:cNvPicPr>
            <a:picLocks noChangeAspect="1" noChangeArrowheads="1"/>
          </p:cNvPicPr>
          <p:nvPr/>
        </p:nvPicPr>
        <p:blipFill>
          <a:blip r:embed="rId4" cstate="print"/>
          <a:srcRect/>
          <a:stretch>
            <a:fillRect/>
          </a:stretch>
        </p:blipFill>
        <p:spPr bwMode="auto">
          <a:xfrm>
            <a:off x="5715008" y="4714884"/>
            <a:ext cx="2143140" cy="1720123"/>
          </a:xfrm>
          <a:prstGeom prst="rect">
            <a:avLst/>
          </a:prstGeom>
          <a:noFill/>
          <a:ln w="9525" algn="ctr">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00034" y="571480"/>
            <a:ext cx="4929190" cy="123110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Corner Halving Joint </a:t>
            </a:r>
            <a:endParaRPr kumimoji="0" lang="en-GB" sz="16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This joint is stronger than the butt joint and is also </a:t>
            </a:r>
            <a:r>
              <a:rPr kumimoji="0" lang="en-GB" sz="1600" b="1" i="0" u="none" strike="noStrike" cap="none" normalizeH="0" baseline="0" dirty="0" smtClean="0">
                <a:ln>
                  <a:noFill/>
                </a:ln>
                <a:solidFill>
                  <a:srgbClr val="000000"/>
                </a:solidFill>
                <a:effectLst/>
                <a:latin typeface="Comic Sans MS" pitchFamily="66" charset="0"/>
              </a:rPr>
              <a:t>simple to make</a:t>
            </a:r>
            <a:r>
              <a:rPr kumimoji="0" lang="en-GB" sz="1600" b="0" i="0" u="none" strike="noStrike" cap="none" normalizeH="0" baseline="0" dirty="0" smtClean="0">
                <a:ln>
                  <a:noFill/>
                </a:ln>
                <a:solidFill>
                  <a:srgbClr val="000000"/>
                </a:solidFill>
                <a:effectLst/>
                <a:latin typeface="Comic Sans MS" pitchFamily="66" charset="0"/>
              </a:rPr>
              <a:t>, but still needs </a:t>
            </a:r>
            <a:r>
              <a:rPr kumimoji="0" lang="en-GB" sz="1600" b="1" i="0" u="none" strike="noStrike" cap="none" normalizeH="0" baseline="0" dirty="0" smtClean="0">
                <a:ln>
                  <a:noFill/>
                </a:ln>
                <a:solidFill>
                  <a:srgbClr val="000000"/>
                </a:solidFill>
                <a:effectLst/>
                <a:latin typeface="Comic Sans MS" pitchFamily="66" charset="0"/>
              </a:rPr>
              <a:t>strengthening</a:t>
            </a:r>
            <a:r>
              <a:rPr kumimoji="0" lang="en-GB" sz="1600" b="0" i="0" u="none" strike="noStrike" cap="none" normalizeH="0" baseline="0" dirty="0" smtClean="0">
                <a:ln>
                  <a:noFill/>
                </a:ln>
                <a:solidFill>
                  <a:srgbClr val="000000"/>
                </a:solidFill>
                <a:effectLst/>
                <a:latin typeface="Comic Sans MS" pitchFamily="66" charset="0"/>
              </a:rPr>
              <a:t> with screws or dowels.</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pic>
        <p:nvPicPr>
          <p:cNvPr id="25602" name="Picture 2" descr="corner%20halving"/>
          <p:cNvPicPr>
            <a:picLocks noChangeAspect="1" noChangeArrowheads="1"/>
          </p:cNvPicPr>
          <p:nvPr/>
        </p:nvPicPr>
        <p:blipFill>
          <a:blip r:embed="rId2"/>
          <a:srcRect/>
          <a:stretch>
            <a:fillRect/>
          </a:stretch>
        </p:blipFill>
        <p:spPr bwMode="auto">
          <a:xfrm>
            <a:off x="5643570" y="500042"/>
            <a:ext cx="2754312" cy="1933575"/>
          </a:xfrm>
          <a:prstGeom prst="rect">
            <a:avLst/>
          </a:prstGeom>
          <a:noFill/>
          <a:ln w="9525" algn="ctr">
            <a:noFill/>
            <a:miter lim="800000"/>
            <a:headEnd/>
            <a:tailEnd/>
          </a:ln>
        </p:spPr>
      </p:pic>
      <p:sp>
        <p:nvSpPr>
          <p:cNvPr id="25603" name="Rectangle 3"/>
          <p:cNvSpPr>
            <a:spLocks noChangeArrowheads="1"/>
          </p:cNvSpPr>
          <p:nvPr/>
        </p:nvSpPr>
        <p:spPr bwMode="auto">
          <a:xfrm>
            <a:off x="500034" y="2928934"/>
            <a:ext cx="5000628" cy="98488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Corner Bridle </a:t>
            </a:r>
            <a:endParaRPr kumimoji="0" lang="en-GB" sz="16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This joint is </a:t>
            </a:r>
            <a:r>
              <a:rPr kumimoji="0" lang="en-GB" sz="1600" b="1" i="0" u="none" strike="noStrike" cap="none" normalizeH="0" baseline="0" dirty="0" smtClean="0">
                <a:ln>
                  <a:noFill/>
                </a:ln>
                <a:solidFill>
                  <a:srgbClr val="000000"/>
                </a:solidFill>
                <a:effectLst/>
                <a:latin typeface="Comic Sans MS" pitchFamily="66" charset="0"/>
              </a:rPr>
              <a:t>strong </a:t>
            </a:r>
            <a:r>
              <a:rPr kumimoji="0" lang="en-GB" sz="1600" b="0" i="0" u="none" strike="noStrike" cap="none" normalizeH="0" baseline="0" dirty="0" smtClean="0">
                <a:ln>
                  <a:noFill/>
                </a:ln>
                <a:solidFill>
                  <a:srgbClr val="000000"/>
                </a:solidFill>
                <a:effectLst/>
                <a:latin typeface="Comic Sans MS" pitchFamily="66" charset="0"/>
              </a:rPr>
              <a:t>and </a:t>
            </a:r>
            <a:r>
              <a:rPr kumimoji="0" lang="en-GB" sz="1600" b="1" i="0" u="none" strike="noStrike" cap="none" normalizeH="0" baseline="0" dirty="0" smtClean="0">
                <a:ln>
                  <a:noFill/>
                </a:ln>
                <a:solidFill>
                  <a:srgbClr val="000000"/>
                </a:solidFill>
                <a:effectLst/>
                <a:latin typeface="Comic Sans MS" pitchFamily="66" charset="0"/>
              </a:rPr>
              <a:t>fairly easy to make</a:t>
            </a:r>
            <a:r>
              <a:rPr kumimoji="0" lang="en-GB" sz="1600" b="0" i="0" u="none" strike="noStrike" cap="none" normalizeH="0" baseline="0" dirty="0" smtClean="0">
                <a:ln>
                  <a:noFill/>
                </a:ln>
                <a:solidFill>
                  <a:srgbClr val="000000"/>
                </a:solidFill>
                <a:effectLst/>
                <a:latin typeface="Comic Sans MS" pitchFamily="66" charset="0"/>
              </a:rPr>
              <a:t>. They can be strengthened by dowels.    </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pic>
        <p:nvPicPr>
          <p:cNvPr id="25604" name="Picture 4" descr="corner%20bridle"/>
          <p:cNvPicPr>
            <a:picLocks noChangeAspect="1" noChangeArrowheads="1"/>
          </p:cNvPicPr>
          <p:nvPr/>
        </p:nvPicPr>
        <p:blipFill>
          <a:blip r:embed="rId3"/>
          <a:srcRect/>
          <a:stretch>
            <a:fillRect/>
          </a:stretch>
        </p:blipFill>
        <p:spPr bwMode="auto">
          <a:xfrm>
            <a:off x="5643570" y="2714620"/>
            <a:ext cx="2609850" cy="1735137"/>
          </a:xfrm>
          <a:prstGeom prst="rect">
            <a:avLst/>
          </a:prstGeom>
          <a:noFill/>
          <a:ln w="9525" algn="ctr">
            <a:noFill/>
            <a:miter lim="800000"/>
            <a:headEnd/>
            <a:tailEnd/>
          </a:ln>
        </p:spPr>
      </p:pic>
      <p:sp>
        <p:nvSpPr>
          <p:cNvPr id="25605" name="Rectangle 5"/>
          <p:cNvSpPr>
            <a:spLocks noChangeArrowheads="1"/>
          </p:cNvSpPr>
          <p:nvPr/>
        </p:nvSpPr>
        <p:spPr bwMode="auto">
          <a:xfrm>
            <a:off x="428596" y="4857760"/>
            <a:ext cx="4500594" cy="123110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Mortise &amp; Tenon Joint </a:t>
            </a:r>
            <a:endParaRPr kumimoji="0" lang="en-GB" sz="16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The mortise &amp; tenon joint is the </a:t>
            </a:r>
            <a:r>
              <a:rPr kumimoji="0" lang="en-GB" sz="1600" b="1" i="0" u="none" strike="noStrike" cap="none" normalizeH="0" baseline="0" dirty="0" smtClean="0">
                <a:ln>
                  <a:noFill/>
                </a:ln>
                <a:solidFill>
                  <a:srgbClr val="000000"/>
                </a:solidFill>
                <a:effectLst/>
                <a:latin typeface="Comic Sans MS" pitchFamily="66" charset="0"/>
              </a:rPr>
              <a:t>strongest tee joint</a:t>
            </a:r>
            <a:r>
              <a:rPr kumimoji="0" lang="en-GB" sz="1600" b="0" i="0" u="none" strike="noStrike" cap="none" normalizeH="0" baseline="0" dirty="0" smtClean="0">
                <a:ln>
                  <a:noFill/>
                </a:ln>
                <a:solidFill>
                  <a:srgbClr val="000000"/>
                </a:solidFill>
                <a:effectLst/>
                <a:latin typeface="Comic Sans MS" pitchFamily="66" charset="0"/>
              </a:rPr>
              <a:t> and can be further strengthened by wedging or dowelling.</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pic>
        <p:nvPicPr>
          <p:cNvPr id="25606" name="Picture 6" descr="through%20mt"/>
          <p:cNvPicPr>
            <a:picLocks noChangeAspect="1" noChangeArrowheads="1"/>
          </p:cNvPicPr>
          <p:nvPr/>
        </p:nvPicPr>
        <p:blipFill>
          <a:blip r:embed="rId4" cstate="print"/>
          <a:srcRect/>
          <a:stretch>
            <a:fillRect/>
          </a:stretch>
        </p:blipFill>
        <p:spPr bwMode="auto">
          <a:xfrm>
            <a:off x="5572131" y="4643446"/>
            <a:ext cx="2532825" cy="1740934"/>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5357818" y="1571612"/>
            <a:ext cx="2847975" cy="1963737"/>
            <a:chOff x="27071743" y="18084478"/>
            <a:chExt cx="2848583" cy="1964083"/>
          </a:xfrm>
        </p:grpSpPr>
        <p:pic>
          <p:nvPicPr>
            <p:cNvPr id="21507" name="Picture 3" descr="Haunched"/>
            <p:cNvPicPr>
              <a:picLocks noChangeAspect="1" noChangeArrowheads="1"/>
            </p:cNvPicPr>
            <p:nvPr/>
          </p:nvPicPr>
          <p:blipFill>
            <a:blip r:embed="rId2"/>
            <a:srcRect/>
            <a:stretch>
              <a:fillRect/>
            </a:stretch>
          </p:blipFill>
          <p:spPr bwMode="auto">
            <a:xfrm>
              <a:off x="27071743" y="18084478"/>
              <a:ext cx="2848583" cy="1806611"/>
            </a:xfrm>
            <a:prstGeom prst="rect">
              <a:avLst/>
            </a:prstGeom>
            <a:noFill/>
            <a:ln w="9525" algn="ctr">
              <a:miter lim="800000"/>
              <a:headEnd/>
              <a:tailEnd/>
            </a:ln>
          </p:spPr>
        </p:pic>
        <p:sp>
          <p:nvSpPr>
            <p:cNvPr id="21508" name="Text Box 4"/>
            <p:cNvSpPr txBox="1">
              <a:spLocks noChangeArrowheads="1"/>
            </p:cNvSpPr>
            <p:nvPr/>
          </p:nvSpPr>
          <p:spPr bwMode="auto">
            <a:xfrm>
              <a:off x="27071743" y="19570890"/>
              <a:ext cx="947111" cy="47767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Comic Sans MS" pitchFamily="66" charset="0"/>
                </a:rPr>
                <a:t>Haunch</a:t>
              </a:r>
              <a:endParaRPr kumimoji="0" lang="en-US" sz="1800" b="0" i="0" u="none" strike="noStrike" cap="none" normalizeH="0" baseline="0" smtClean="0">
                <a:ln>
                  <a:noFill/>
                </a:ln>
                <a:solidFill>
                  <a:schemeClr val="tx1"/>
                </a:solidFill>
                <a:effectLst/>
                <a:latin typeface="Arial" pitchFamily="34" charset="0"/>
              </a:endParaRPr>
            </a:p>
          </p:txBody>
        </p:sp>
        <p:sp>
          <p:nvSpPr>
            <p:cNvPr id="21509" name="Line 5"/>
            <p:cNvSpPr>
              <a:spLocks noChangeShapeType="1"/>
            </p:cNvSpPr>
            <p:nvPr/>
          </p:nvSpPr>
          <p:spPr bwMode="auto">
            <a:xfrm flipV="1">
              <a:off x="27295522" y="19065922"/>
              <a:ext cx="354842" cy="504968"/>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grpSp>
      <p:pic>
        <p:nvPicPr>
          <p:cNvPr id="21510" name="Picture 6" descr="through%20dovetail"/>
          <p:cNvPicPr>
            <a:picLocks noChangeAspect="1" noChangeArrowheads="1"/>
          </p:cNvPicPr>
          <p:nvPr/>
        </p:nvPicPr>
        <p:blipFill>
          <a:blip r:embed="rId3" cstate="print"/>
          <a:srcRect/>
          <a:stretch>
            <a:fillRect/>
          </a:stretch>
        </p:blipFill>
        <p:spPr bwMode="auto">
          <a:xfrm>
            <a:off x="5786446" y="4572008"/>
            <a:ext cx="2160588" cy="1365250"/>
          </a:xfrm>
          <a:prstGeom prst="rect">
            <a:avLst/>
          </a:prstGeom>
          <a:noFill/>
          <a:ln w="9525" algn="ctr">
            <a:noFill/>
            <a:miter lim="800000"/>
            <a:headEnd/>
            <a:tailEnd/>
          </a:ln>
        </p:spPr>
      </p:pic>
      <p:sp>
        <p:nvSpPr>
          <p:cNvPr id="21511" name="Rectangle 7"/>
          <p:cNvSpPr>
            <a:spLocks noChangeArrowheads="1"/>
          </p:cNvSpPr>
          <p:nvPr/>
        </p:nvSpPr>
        <p:spPr bwMode="auto">
          <a:xfrm>
            <a:off x="571472" y="1500174"/>
            <a:ext cx="4429156" cy="123110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err="1" smtClean="0">
                <a:ln>
                  <a:noFill/>
                </a:ln>
                <a:solidFill>
                  <a:srgbClr val="000000"/>
                </a:solidFill>
                <a:effectLst/>
                <a:latin typeface="Comic Sans MS" pitchFamily="66" charset="0"/>
              </a:rPr>
              <a:t>Haunched</a:t>
            </a:r>
            <a:r>
              <a:rPr kumimoji="0" lang="en-GB" sz="1600" b="1" i="0" u="sng" strike="noStrike" cap="none" normalizeH="0" baseline="0" dirty="0" smtClean="0">
                <a:ln>
                  <a:noFill/>
                </a:ln>
                <a:solidFill>
                  <a:srgbClr val="000000"/>
                </a:solidFill>
                <a:effectLst/>
                <a:latin typeface="Comic Sans MS" pitchFamily="66" charset="0"/>
              </a:rPr>
              <a:t> Mortise &amp; Tenon Joint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smtClean="0">
                <a:ln>
                  <a:noFill/>
                </a:ln>
                <a:solidFill>
                  <a:srgbClr val="000000"/>
                </a:solidFill>
                <a:effectLst/>
                <a:latin typeface="Comic Sans MS" pitchFamily="66" charset="0"/>
              </a:rPr>
              <a:t>This joint is used where the rail of a table will join into the top leg of the table.  This could be regarded as a </a:t>
            </a:r>
            <a:r>
              <a:rPr kumimoji="0" lang="en-GB" sz="1600" b="1" i="0" u="none" strike="noStrike" cap="none" normalizeH="0" baseline="0" dirty="0" smtClean="0">
                <a:ln>
                  <a:noFill/>
                </a:ln>
                <a:solidFill>
                  <a:srgbClr val="000000"/>
                </a:solidFill>
                <a:effectLst/>
                <a:latin typeface="Comic Sans MS" pitchFamily="66" charset="0"/>
              </a:rPr>
              <a:t>hidden joint</a:t>
            </a:r>
            <a:r>
              <a:rPr kumimoji="0" lang="en-GB" sz="1600" b="0" i="0" u="none" strike="noStrike" cap="none" normalizeH="0" baseline="0" dirty="0" smtClean="0">
                <a:ln>
                  <a:noFill/>
                </a:ln>
                <a:solidFill>
                  <a:srgbClr val="000000"/>
                </a:solidFill>
                <a:effectLst/>
                <a:latin typeface="Comic Sans MS" pitchFamily="66" charset="0"/>
              </a:rPr>
              <a:t>.</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sp>
        <p:nvSpPr>
          <p:cNvPr id="21512" name="Rectangle 8"/>
          <p:cNvSpPr>
            <a:spLocks noChangeArrowheads="1"/>
          </p:cNvSpPr>
          <p:nvPr/>
        </p:nvSpPr>
        <p:spPr bwMode="auto">
          <a:xfrm>
            <a:off x="571472" y="4429132"/>
            <a:ext cx="4071966" cy="123110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Dovetail Joint</a:t>
            </a:r>
            <a:endParaRPr kumimoji="0" lang="en-GB" sz="16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This type of joint is very </a:t>
            </a:r>
            <a:r>
              <a:rPr kumimoji="0" lang="en-GB" sz="1600" b="1" i="0" u="none" strike="noStrike" cap="none" normalizeH="0" baseline="0" dirty="0" smtClean="0">
                <a:ln>
                  <a:noFill/>
                </a:ln>
                <a:solidFill>
                  <a:srgbClr val="000000"/>
                </a:solidFill>
                <a:effectLst/>
                <a:latin typeface="Comic Sans MS" pitchFamily="66" charset="0"/>
              </a:rPr>
              <a:t>strong </a:t>
            </a:r>
            <a:r>
              <a:rPr kumimoji="0" lang="en-GB" sz="1600" b="0" i="0" u="none" strike="noStrike" cap="none" normalizeH="0" baseline="0" dirty="0" smtClean="0">
                <a:ln>
                  <a:noFill/>
                </a:ln>
                <a:solidFill>
                  <a:srgbClr val="000000"/>
                </a:solidFill>
                <a:effectLst/>
                <a:latin typeface="Comic Sans MS" pitchFamily="66" charset="0"/>
              </a:rPr>
              <a:t>and can be only pulled apart in one direction. It is mainly used to </a:t>
            </a:r>
            <a:r>
              <a:rPr kumimoji="0" lang="en-GB" sz="1600" b="1" i="0" u="none" strike="noStrike" cap="none" normalizeH="0" baseline="0" dirty="0" smtClean="0">
                <a:ln>
                  <a:noFill/>
                </a:ln>
                <a:solidFill>
                  <a:srgbClr val="000000"/>
                </a:solidFill>
                <a:effectLst/>
                <a:latin typeface="Comic Sans MS" pitchFamily="66" charset="0"/>
              </a:rPr>
              <a:t>construct drawers</a:t>
            </a:r>
            <a:r>
              <a:rPr kumimoji="0" lang="en-GB" sz="1600" b="0" i="0" u="none" strike="noStrike" cap="none" normalizeH="0" baseline="0" dirty="0" smtClean="0">
                <a:ln>
                  <a:noFill/>
                </a:ln>
                <a:solidFill>
                  <a:srgbClr val="000000"/>
                </a:solidFill>
                <a:effectLst/>
                <a:latin typeface="Comic Sans MS" pitchFamily="66" charset="0"/>
              </a:rPr>
              <a:t>.</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a5.mzstatic.com/us/r1000/120/Purple/v4/b0/61/80/b061800e-9c3a-d13c-5bc8-f78e7994ebb8/mza_3939439111381113176.png"/>
          <p:cNvPicPr>
            <a:picLocks noChangeAspect="1" noChangeArrowheads="1"/>
          </p:cNvPicPr>
          <p:nvPr/>
        </p:nvPicPr>
        <p:blipFill>
          <a:blip r:embed="rId2"/>
          <a:srcRect l="6383" t="31549" r="6383" b="31166"/>
          <a:stretch>
            <a:fillRect/>
          </a:stretch>
        </p:blipFill>
        <p:spPr bwMode="auto">
          <a:xfrm>
            <a:off x="928662" y="1571612"/>
            <a:ext cx="2928958" cy="1251881"/>
          </a:xfrm>
          <a:prstGeom prst="rect">
            <a:avLst/>
          </a:prstGeom>
          <a:noFill/>
        </p:spPr>
      </p:pic>
      <p:pic>
        <p:nvPicPr>
          <p:cNvPr id="26628" name="Picture 4" descr="http://assets.inhabitat.com/wp-content/blogs.dir/1/files/2012/01/ikea-flatpack-furniture-1-537x387.jpg"/>
          <p:cNvPicPr>
            <a:picLocks noChangeAspect="1" noChangeArrowheads="1"/>
          </p:cNvPicPr>
          <p:nvPr/>
        </p:nvPicPr>
        <p:blipFill>
          <a:blip r:embed="rId3"/>
          <a:srcRect/>
          <a:stretch>
            <a:fillRect/>
          </a:stretch>
        </p:blipFill>
        <p:spPr bwMode="auto">
          <a:xfrm>
            <a:off x="4786314" y="1214422"/>
            <a:ext cx="3033255" cy="2185978"/>
          </a:xfrm>
          <a:prstGeom prst="rect">
            <a:avLst/>
          </a:prstGeom>
          <a:noFill/>
        </p:spPr>
      </p:pic>
      <p:sp>
        <p:nvSpPr>
          <p:cNvPr id="4" name="TextBox 3"/>
          <p:cNvSpPr txBox="1"/>
          <p:nvPr/>
        </p:nvSpPr>
        <p:spPr>
          <a:xfrm>
            <a:off x="571472" y="500042"/>
            <a:ext cx="3500462" cy="369332"/>
          </a:xfrm>
          <a:prstGeom prst="rect">
            <a:avLst/>
          </a:prstGeom>
          <a:noFill/>
        </p:spPr>
        <p:txBody>
          <a:bodyPr wrap="square" rtlCol="0">
            <a:spAutoFit/>
          </a:bodyPr>
          <a:lstStyle/>
          <a:p>
            <a:r>
              <a:rPr lang="en-GB" b="1" u="sng" dirty="0" smtClean="0">
                <a:latin typeface="Comic Sans MS" pitchFamily="66" charset="0"/>
              </a:rPr>
              <a:t>The World of Flat Pack</a:t>
            </a:r>
            <a:endParaRPr lang="en-GB" b="1" u="sng" dirty="0">
              <a:latin typeface="Comic Sans MS" pitchFamily="66" charset="0"/>
            </a:endParaRPr>
          </a:p>
        </p:txBody>
      </p:sp>
      <p:sp>
        <p:nvSpPr>
          <p:cNvPr id="5" name="TextBox 4"/>
          <p:cNvSpPr txBox="1"/>
          <p:nvPr/>
        </p:nvSpPr>
        <p:spPr>
          <a:xfrm>
            <a:off x="642910" y="3795789"/>
            <a:ext cx="7715304" cy="2062103"/>
          </a:xfrm>
          <a:prstGeom prst="rect">
            <a:avLst/>
          </a:prstGeom>
          <a:noFill/>
        </p:spPr>
        <p:txBody>
          <a:bodyPr wrap="square" rtlCol="0">
            <a:spAutoFit/>
          </a:bodyPr>
          <a:lstStyle/>
          <a:p>
            <a:r>
              <a:rPr lang="en-GB" sz="1600" dirty="0" smtClean="0">
                <a:latin typeface="Comic Sans MS" pitchFamily="66" charset="0"/>
              </a:rPr>
              <a:t>In today’s society, people want furniture that is cheap and easy to move. With more and more people living in flats and apartments it is difficult to haul large pieces of furniture up flights of stairs and through tight doors. </a:t>
            </a:r>
            <a:r>
              <a:rPr lang="en-GB" sz="1600" dirty="0" err="1" smtClean="0">
                <a:latin typeface="Comic Sans MS" pitchFamily="66" charset="0"/>
              </a:rPr>
              <a:t>Ikea</a:t>
            </a:r>
            <a:r>
              <a:rPr lang="en-GB" sz="1600" dirty="0" smtClean="0">
                <a:latin typeface="Comic Sans MS" pitchFamily="66" charset="0"/>
              </a:rPr>
              <a:t> is one of the most successful producers of flat packed furniture that comes in boxes which makes it easier for people to manoeuvre new furniture into their homes.  </a:t>
            </a:r>
          </a:p>
          <a:p>
            <a:r>
              <a:rPr lang="en-GB" sz="1600" dirty="0" smtClean="0">
                <a:latin typeface="Comic Sans MS" pitchFamily="66" charset="0"/>
              </a:rPr>
              <a:t>The only down side is that they have to put the furniture together once it is in their homes and they do not often have the tools that a Joiner would have to make the joins from the previous slides.....</a:t>
            </a:r>
            <a:endParaRPr lang="en-GB" sz="1600"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285860"/>
            <a:ext cx="7858180" cy="1569660"/>
          </a:xfrm>
          <a:prstGeom prst="rect">
            <a:avLst/>
          </a:prstGeom>
          <a:noFill/>
        </p:spPr>
        <p:txBody>
          <a:bodyPr wrap="square" rtlCol="0">
            <a:spAutoFit/>
          </a:bodyPr>
          <a:lstStyle/>
          <a:p>
            <a:r>
              <a:rPr lang="en-GB" sz="1600" dirty="0" smtClean="0">
                <a:latin typeface="Comic Sans MS" pitchFamily="66" charset="0"/>
              </a:rPr>
              <a:t>Knock-down fittings are joints that can be put together easily. Normally people only need a screw driver, a drill, a mallet/hammer or other basic tools to put them together. They are temporary joints although many are used permanently to join together items such as cabinets and other pieces of furniture that are purchased in a flat pack.</a:t>
            </a:r>
          </a:p>
          <a:p>
            <a:endParaRPr lang="en-GB" sz="1600" dirty="0">
              <a:latin typeface="Comic Sans MS" pitchFamily="66" charset="0"/>
            </a:endParaRPr>
          </a:p>
        </p:txBody>
      </p:sp>
      <p:sp>
        <p:nvSpPr>
          <p:cNvPr id="3" name="TextBox 2"/>
          <p:cNvSpPr txBox="1"/>
          <p:nvPr/>
        </p:nvSpPr>
        <p:spPr>
          <a:xfrm>
            <a:off x="642910" y="714356"/>
            <a:ext cx="3214710" cy="369332"/>
          </a:xfrm>
          <a:prstGeom prst="rect">
            <a:avLst/>
          </a:prstGeom>
          <a:noFill/>
        </p:spPr>
        <p:txBody>
          <a:bodyPr wrap="square" rtlCol="0">
            <a:spAutoFit/>
          </a:bodyPr>
          <a:lstStyle/>
          <a:p>
            <a:r>
              <a:rPr lang="en-GB" b="1" u="sng" dirty="0" smtClean="0">
                <a:latin typeface="Comic Sans MS" pitchFamily="66" charset="0"/>
              </a:rPr>
              <a:t>Knock Down Fittings</a:t>
            </a:r>
            <a:endParaRPr lang="en-GB" b="1" u="sng" dirty="0">
              <a:latin typeface="Comic Sans MS" pitchFamily="66" charset="0"/>
            </a:endParaRPr>
          </a:p>
        </p:txBody>
      </p:sp>
      <p:pic>
        <p:nvPicPr>
          <p:cNvPr id="25602" name="Picture 2" descr="http://www.technologystudent.com/images2/kjnt1.gif"/>
          <p:cNvPicPr>
            <a:picLocks noChangeAspect="1" noChangeArrowheads="1" noCrop="1"/>
          </p:cNvPicPr>
          <p:nvPr/>
        </p:nvPicPr>
        <p:blipFill>
          <a:blip r:embed="rId2"/>
          <a:srcRect/>
          <a:stretch>
            <a:fillRect/>
          </a:stretch>
        </p:blipFill>
        <p:spPr bwMode="auto">
          <a:xfrm>
            <a:off x="571472" y="3000372"/>
            <a:ext cx="2009775" cy="1771650"/>
          </a:xfrm>
          <a:prstGeom prst="rect">
            <a:avLst/>
          </a:prstGeom>
          <a:noFill/>
        </p:spPr>
      </p:pic>
      <p:pic>
        <p:nvPicPr>
          <p:cNvPr id="25604" name="Picture 4" descr="http://www.technologystudent.com/images2/kjnt2.gif"/>
          <p:cNvPicPr>
            <a:picLocks noChangeAspect="1" noChangeArrowheads="1" noCrop="1"/>
          </p:cNvPicPr>
          <p:nvPr/>
        </p:nvPicPr>
        <p:blipFill>
          <a:blip r:embed="rId3"/>
          <a:srcRect/>
          <a:stretch>
            <a:fillRect/>
          </a:stretch>
        </p:blipFill>
        <p:spPr bwMode="auto">
          <a:xfrm>
            <a:off x="4572000" y="2928934"/>
            <a:ext cx="2009775" cy="1771650"/>
          </a:xfrm>
          <a:prstGeom prst="rect">
            <a:avLst/>
          </a:prstGeom>
          <a:noFill/>
        </p:spPr>
      </p:pic>
      <p:sp>
        <p:nvSpPr>
          <p:cNvPr id="7" name="TextBox 6"/>
          <p:cNvSpPr txBox="1"/>
          <p:nvPr/>
        </p:nvSpPr>
        <p:spPr>
          <a:xfrm>
            <a:off x="2000232" y="3000372"/>
            <a:ext cx="2357454" cy="338554"/>
          </a:xfrm>
          <a:prstGeom prst="rect">
            <a:avLst/>
          </a:prstGeom>
          <a:noFill/>
        </p:spPr>
        <p:txBody>
          <a:bodyPr wrap="square" rtlCol="0">
            <a:spAutoFit/>
          </a:bodyPr>
          <a:lstStyle/>
          <a:p>
            <a:r>
              <a:rPr lang="en-GB" sz="1600" b="1" u="sng" dirty="0" smtClean="0">
                <a:latin typeface="Comic Sans MS" pitchFamily="66" charset="0"/>
              </a:rPr>
              <a:t>Plastic corner Block</a:t>
            </a:r>
            <a:endParaRPr lang="en-GB" sz="1600" b="1" u="sng" dirty="0">
              <a:latin typeface="Comic Sans MS" pitchFamily="66" charset="0"/>
            </a:endParaRPr>
          </a:p>
        </p:txBody>
      </p:sp>
      <p:sp>
        <p:nvSpPr>
          <p:cNvPr id="8" name="TextBox 7"/>
          <p:cNvSpPr txBox="1"/>
          <p:nvPr/>
        </p:nvSpPr>
        <p:spPr>
          <a:xfrm>
            <a:off x="6000760" y="3000372"/>
            <a:ext cx="2357454" cy="338554"/>
          </a:xfrm>
          <a:prstGeom prst="rect">
            <a:avLst/>
          </a:prstGeom>
          <a:noFill/>
        </p:spPr>
        <p:txBody>
          <a:bodyPr wrap="square" rtlCol="0">
            <a:spAutoFit/>
          </a:bodyPr>
          <a:lstStyle/>
          <a:p>
            <a:r>
              <a:rPr lang="en-GB" sz="1600" b="1" u="sng" dirty="0" smtClean="0">
                <a:latin typeface="Comic Sans MS" pitchFamily="66" charset="0"/>
              </a:rPr>
              <a:t>Wooden corner Block</a:t>
            </a:r>
            <a:endParaRPr lang="en-GB" sz="1600" b="1" u="sng" dirty="0">
              <a:latin typeface="Comic Sans MS" pitchFamily="66" charset="0"/>
            </a:endParaRPr>
          </a:p>
        </p:txBody>
      </p:sp>
      <p:sp>
        <p:nvSpPr>
          <p:cNvPr id="9" name="TextBox 8"/>
          <p:cNvSpPr txBox="1"/>
          <p:nvPr/>
        </p:nvSpPr>
        <p:spPr>
          <a:xfrm>
            <a:off x="2571736" y="3829955"/>
            <a:ext cx="1571636" cy="1384995"/>
          </a:xfrm>
          <a:prstGeom prst="rect">
            <a:avLst/>
          </a:prstGeom>
          <a:noFill/>
        </p:spPr>
        <p:txBody>
          <a:bodyPr wrap="square" rtlCol="0">
            <a:spAutoFit/>
          </a:bodyPr>
          <a:lstStyle/>
          <a:p>
            <a:r>
              <a:rPr lang="en-GB" sz="1400" dirty="0" smtClean="0">
                <a:latin typeface="Comic Sans MS" pitchFamily="66" charset="0"/>
              </a:rPr>
              <a:t>The corner block is pressed against the two pieces of material</a:t>
            </a:r>
          </a:p>
          <a:p>
            <a:endParaRPr lang="en-GB" sz="1400" dirty="0">
              <a:latin typeface="Comic Sans MS" pitchFamily="66" charset="0"/>
            </a:endParaRPr>
          </a:p>
        </p:txBody>
      </p:sp>
      <p:sp>
        <p:nvSpPr>
          <p:cNvPr id="10" name="TextBox 9"/>
          <p:cNvSpPr txBox="1"/>
          <p:nvPr/>
        </p:nvSpPr>
        <p:spPr>
          <a:xfrm>
            <a:off x="928662" y="4929198"/>
            <a:ext cx="3500462" cy="1600438"/>
          </a:xfrm>
          <a:prstGeom prst="rect">
            <a:avLst/>
          </a:prstGeom>
          <a:noFill/>
        </p:spPr>
        <p:txBody>
          <a:bodyPr wrap="square" rtlCol="0">
            <a:spAutoFit/>
          </a:bodyPr>
          <a:lstStyle/>
          <a:p>
            <a:r>
              <a:rPr lang="en-GB" sz="1400" dirty="0" smtClean="0">
                <a:latin typeface="Comic Sans MS" pitchFamily="66" charset="0"/>
              </a:rPr>
              <a:t>Screws are used to fix the block into position. This type of joint is used to fit modern cabinets such as those found in a kitchen. It is a relatively strong joint and it has the advantage that it can be dismantled using a screwdriver.</a:t>
            </a:r>
            <a:endParaRPr lang="en-GB" sz="1400" dirty="0"/>
          </a:p>
        </p:txBody>
      </p:sp>
      <p:sp>
        <p:nvSpPr>
          <p:cNvPr id="11" name="TextBox 10"/>
          <p:cNvSpPr txBox="1"/>
          <p:nvPr/>
        </p:nvSpPr>
        <p:spPr>
          <a:xfrm>
            <a:off x="6572264" y="3500438"/>
            <a:ext cx="1857388" cy="1600438"/>
          </a:xfrm>
          <a:prstGeom prst="rect">
            <a:avLst/>
          </a:prstGeom>
          <a:noFill/>
        </p:spPr>
        <p:txBody>
          <a:bodyPr wrap="square" rtlCol="0">
            <a:spAutoFit/>
          </a:bodyPr>
          <a:lstStyle/>
          <a:p>
            <a:r>
              <a:rPr lang="en-GB" sz="1400" dirty="0" smtClean="0"/>
              <a:t>A piece of material such as pine can be drilled and screws can be passed through these holes. </a:t>
            </a:r>
          </a:p>
          <a:p>
            <a:endParaRPr lang="en-GB" sz="1400" dirty="0"/>
          </a:p>
        </p:txBody>
      </p:sp>
      <p:sp>
        <p:nvSpPr>
          <p:cNvPr id="12" name="TextBox 11"/>
          <p:cNvSpPr txBox="1"/>
          <p:nvPr/>
        </p:nvSpPr>
        <p:spPr>
          <a:xfrm>
            <a:off x="4714876" y="4857760"/>
            <a:ext cx="3714776" cy="954107"/>
          </a:xfrm>
          <a:prstGeom prst="rect">
            <a:avLst/>
          </a:prstGeom>
          <a:noFill/>
        </p:spPr>
        <p:txBody>
          <a:bodyPr wrap="square" rtlCol="0">
            <a:spAutoFit/>
          </a:bodyPr>
          <a:lstStyle/>
          <a:p>
            <a:r>
              <a:rPr lang="en-GB" sz="1400" dirty="0" smtClean="0"/>
              <a:t>This gives a cheap and effective knock-down joint. The screws are normally countersunk into the knock-down fitting.</a:t>
            </a:r>
            <a:endParaRPr lang="en-GB"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technologystudent.com/images2/camloc1.gif"/>
          <p:cNvPicPr>
            <a:picLocks noChangeAspect="1" noChangeArrowheads="1" noCrop="1"/>
          </p:cNvPicPr>
          <p:nvPr/>
        </p:nvPicPr>
        <p:blipFill>
          <a:blip r:embed="rId2"/>
          <a:srcRect/>
          <a:stretch>
            <a:fillRect/>
          </a:stretch>
        </p:blipFill>
        <p:spPr bwMode="auto">
          <a:xfrm>
            <a:off x="1428728" y="3571876"/>
            <a:ext cx="2419350" cy="2286001"/>
          </a:xfrm>
          <a:prstGeom prst="rect">
            <a:avLst/>
          </a:prstGeom>
          <a:noFill/>
        </p:spPr>
      </p:pic>
      <p:pic>
        <p:nvPicPr>
          <p:cNvPr id="24580" name="Picture 4" descr="http://www.technologystudent.com/images2/camloc3.gif"/>
          <p:cNvPicPr>
            <a:picLocks noChangeAspect="1" noChangeArrowheads="1" noCrop="1"/>
          </p:cNvPicPr>
          <p:nvPr/>
        </p:nvPicPr>
        <p:blipFill>
          <a:blip r:embed="rId3"/>
          <a:srcRect/>
          <a:stretch>
            <a:fillRect/>
          </a:stretch>
        </p:blipFill>
        <p:spPr bwMode="auto">
          <a:xfrm>
            <a:off x="4857752" y="4143380"/>
            <a:ext cx="2638425" cy="1666875"/>
          </a:xfrm>
          <a:prstGeom prst="rect">
            <a:avLst/>
          </a:prstGeom>
          <a:noFill/>
        </p:spPr>
      </p:pic>
      <p:sp>
        <p:nvSpPr>
          <p:cNvPr id="4" name="TextBox 3"/>
          <p:cNvSpPr txBox="1"/>
          <p:nvPr/>
        </p:nvSpPr>
        <p:spPr>
          <a:xfrm>
            <a:off x="642910" y="714356"/>
            <a:ext cx="3214710" cy="369332"/>
          </a:xfrm>
          <a:prstGeom prst="rect">
            <a:avLst/>
          </a:prstGeom>
          <a:noFill/>
        </p:spPr>
        <p:txBody>
          <a:bodyPr wrap="square" rtlCol="0">
            <a:spAutoFit/>
          </a:bodyPr>
          <a:lstStyle/>
          <a:p>
            <a:r>
              <a:rPr lang="en-GB" b="1" u="sng" dirty="0" smtClean="0">
                <a:latin typeface="Comic Sans MS" pitchFamily="66" charset="0"/>
              </a:rPr>
              <a:t>Cam Lock Fittings</a:t>
            </a:r>
            <a:endParaRPr lang="en-GB" b="1" u="sng" dirty="0">
              <a:latin typeface="Comic Sans MS" pitchFamily="66" charset="0"/>
            </a:endParaRPr>
          </a:p>
        </p:txBody>
      </p:sp>
      <p:sp>
        <p:nvSpPr>
          <p:cNvPr id="5" name="TextBox 4"/>
          <p:cNvSpPr txBox="1"/>
          <p:nvPr/>
        </p:nvSpPr>
        <p:spPr>
          <a:xfrm>
            <a:off x="785786" y="1428736"/>
            <a:ext cx="7858180" cy="1600438"/>
          </a:xfrm>
          <a:prstGeom prst="rect">
            <a:avLst/>
          </a:prstGeom>
          <a:noFill/>
        </p:spPr>
        <p:txBody>
          <a:bodyPr wrap="square" rtlCol="0">
            <a:spAutoFit/>
          </a:bodyPr>
          <a:lstStyle/>
          <a:p>
            <a:r>
              <a:rPr lang="en-GB" sz="1400" dirty="0" smtClean="0">
                <a:latin typeface="Comic Sans MS" pitchFamily="66" charset="0"/>
              </a:rPr>
              <a:t>The disk fits into a recess in the first side of the cabinet. It rotates by inserting a screwdriver into the slot in its side. The shaft is screwed into the second side of the cabinet. </a:t>
            </a:r>
            <a:br>
              <a:rPr lang="en-GB" sz="1400" dirty="0" smtClean="0">
                <a:latin typeface="Comic Sans MS" pitchFamily="66" charset="0"/>
              </a:rPr>
            </a:br>
            <a:r>
              <a:rPr lang="en-GB" sz="1400" dirty="0" smtClean="0">
                <a:latin typeface="Comic Sans MS" pitchFamily="66" charset="0"/>
              </a:rPr>
              <a:t/>
            </a:r>
            <a:br>
              <a:rPr lang="en-GB" sz="1400" dirty="0" smtClean="0">
                <a:latin typeface="Comic Sans MS" pitchFamily="66" charset="0"/>
              </a:rPr>
            </a:br>
            <a:r>
              <a:rPr lang="en-GB" sz="1400" dirty="0" smtClean="0">
                <a:latin typeface="Comic Sans MS" pitchFamily="66" charset="0"/>
              </a:rPr>
              <a:t>The collar of the shaft is passed through the hole in the second slot in the disk. When the disk rotates the shaft is locked in position. This keeps both sides of the cabinet locked together.</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technologystudent.com/images2/scanfit1.gif"/>
          <p:cNvPicPr>
            <a:picLocks noChangeAspect="1" noChangeArrowheads="1" noCrop="1"/>
          </p:cNvPicPr>
          <p:nvPr/>
        </p:nvPicPr>
        <p:blipFill>
          <a:blip r:embed="rId2"/>
          <a:srcRect/>
          <a:stretch>
            <a:fillRect/>
          </a:stretch>
        </p:blipFill>
        <p:spPr bwMode="auto">
          <a:xfrm>
            <a:off x="1142976" y="2357430"/>
            <a:ext cx="2562225" cy="2600325"/>
          </a:xfrm>
          <a:prstGeom prst="rect">
            <a:avLst/>
          </a:prstGeom>
          <a:noFill/>
        </p:spPr>
      </p:pic>
      <p:sp>
        <p:nvSpPr>
          <p:cNvPr id="3" name="TextBox 2"/>
          <p:cNvSpPr txBox="1"/>
          <p:nvPr/>
        </p:nvSpPr>
        <p:spPr>
          <a:xfrm>
            <a:off x="4572000" y="2214554"/>
            <a:ext cx="3786214" cy="2554545"/>
          </a:xfrm>
          <a:prstGeom prst="rect">
            <a:avLst/>
          </a:prstGeom>
          <a:noFill/>
        </p:spPr>
        <p:txBody>
          <a:bodyPr wrap="square" rtlCol="0">
            <a:spAutoFit/>
          </a:bodyPr>
          <a:lstStyle/>
          <a:p>
            <a:r>
              <a:rPr lang="en-GB" sz="1600" dirty="0" smtClean="0">
                <a:latin typeface="Comic Sans MS" pitchFamily="66" charset="0"/>
              </a:rPr>
              <a:t>These are strong enough to be either permanent or temporary joints. The cylinder is inserted into the first side of a cabinet in a pre-drilled hole. The screw is then pushed through the hole in the second side until it meets the cylinder. It can then be tightened with a screw driver until both sides of the cabinet pull together.</a:t>
            </a:r>
          </a:p>
          <a:p>
            <a:endParaRPr lang="en-GB" sz="1600" dirty="0">
              <a:latin typeface="Comic Sans MS" pitchFamily="66" charset="0"/>
            </a:endParaRPr>
          </a:p>
        </p:txBody>
      </p:sp>
      <p:sp>
        <p:nvSpPr>
          <p:cNvPr id="4" name="Rectangle 3"/>
          <p:cNvSpPr/>
          <p:nvPr/>
        </p:nvSpPr>
        <p:spPr>
          <a:xfrm>
            <a:off x="714348" y="785794"/>
            <a:ext cx="2299027" cy="369332"/>
          </a:xfrm>
          <a:prstGeom prst="rect">
            <a:avLst/>
          </a:prstGeom>
        </p:spPr>
        <p:txBody>
          <a:bodyPr wrap="none">
            <a:spAutoFit/>
          </a:bodyPr>
          <a:lstStyle/>
          <a:p>
            <a:r>
              <a:rPr lang="en-GB" b="1" u="sng" dirty="0" smtClean="0">
                <a:latin typeface="Comic Sans MS" pitchFamily="66" charset="0"/>
              </a:rPr>
              <a:t>SCAN FITTINGS</a:t>
            </a:r>
            <a:r>
              <a:rPr lang="en-GB" u="sng" dirty="0" smtClean="0">
                <a:latin typeface="Comic Sans MS" pitchFamily="66" charset="0"/>
              </a:rPr>
              <a:t> </a:t>
            </a:r>
            <a:endParaRPr lang="en-GB" u="sn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Finishes on wood"/>
          <p:cNvPicPr>
            <a:picLocks noChangeAspect="1" noChangeArrowheads="1"/>
          </p:cNvPicPr>
          <p:nvPr/>
        </p:nvPicPr>
        <p:blipFill>
          <a:blip r:embed="rId2" cstate="print"/>
          <a:srcRect l="10190" t="17175" r="55072" b="69151"/>
          <a:stretch>
            <a:fillRect/>
          </a:stretch>
        </p:blipFill>
        <p:spPr bwMode="auto">
          <a:xfrm>
            <a:off x="6215074" y="4714884"/>
            <a:ext cx="2371725" cy="1282700"/>
          </a:xfrm>
          <a:prstGeom prst="rect">
            <a:avLst/>
          </a:prstGeom>
          <a:noFill/>
          <a:ln w="9525" algn="in">
            <a:noFill/>
            <a:miter lim="800000"/>
            <a:headEnd/>
            <a:tailEnd/>
          </a:ln>
          <a:effectLst/>
        </p:spPr>
      </p:pic>
      <p:sp>
        <p:nvSpPr>
          <p:cNvPr id="2" name="TextBox 1"/>
          <p:cNvSpPr txBox="1"/>
          <p:nvPr/>
        </p:nvSpPr>
        <p:spPr>
          <a:xfrm>
            <a:off x="642910" y="714356"/>
            <a:ext cx="5000660" cy="369332"/>
          </a:xfrm>
          <a:prstGeom prst="rect">
            <a:avLst/>
          </a:prstGeom>
          <a:noFill/>
        </p:spPr>
        <p:txBody>
          <a:bodyPr wrap="square" rtlCol="0">
            <a:spAutoFit/>
          </a:bodyPr>
          <a:lstStyle/>
          <a:p>
            <a:r>
              <a:rPr lang="en-GB" b="1" u="sng" dirty="0" smtClean="0">
                <a:latin typeface="Comic Sans MS" pitchFamily="66" charset="0"/>
              </a:rPr>
              <a:t>Applying a Finish</a:t>
            </a:r>
            <a:endParaRPr lang="en-GB" b="1" u="sng" dirty="0">
              <a:latin typeface="Comic Sans MS" pitchFamily="66" charset="0"/>
            </a:endParaRPr>
          </a:p>
        </p:txBody>
      </p:sp>
      <p:sp>
        <p:nvSpPr>
          <p:cNvPr id="39937" name="Rectangle 1"/>
          <p:cNvSpPr>
            <a:spLocks noChangeArrowheads="1"/>
          </p:cNvSpPr>
          <p:nvPr/>
        </p:nvSpPr>
        <p:spPr bwMode="auto">
          <a:xfrm>
            <a:off x="642910" y="1214422"/>
            <a:ext cx="3929090" cy="193899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Before applying a finish it is important to make sure that the surface is </a:t>
            </a:r>
            <a:r>
              <a:rPr kumimoji="0" lang="en-GB" sz="1400" b="1" i="0" u="none" strike="noStrike" cap="none" normalizeH="0" baseline="0" dirty="0" smtClean="0">
                <a:ln>
                  <a:noFill/>
                </a:ln>
                <a:solidFill>
                  <a:srgbClr val="000000"/>
                </a:solidFill>
                <a:effectLst/>
                <a:latin typeface="Comic Sans MS" pitchFamily="66" charset="0"/>
              </a:rPr>
              <a:t>very smooth</a:t>
            </a:r>
            <a:r>
              <a:rPr kumimoji="0" lang="en-GB" sz="1400" b="0" i="0" u="none" strike="noStrike" cap="none" normalizeH="0" baseline="0" dirty="0" smtClean="0">
                <a:ln>
                  <a:noFill/>
                </a:ln>
                <a:solidFill>
                  <a:srgbClr val="000000"/>
                </a:solidFill>
                <a:effectLst/>
                <a:latin typeface="Comic Sans MS" pitchFamily="66" charset="0"/>
              </a:rPr>
              <a:t> and </a:t>
            </a:r>
            <a:r>
              <a:rPr kumimoji="0" lang="en-GB" sz="1400" b="1" i="0" u="none" strike="noStrike" cap="none" normalizeH="0" baseline="0" dirty="0" smtClean="0">
                <a:ln>
                  <a:noFill/>
                </a:ln>
                <a:solidFill>
                  <a:srgbClr val="000000"/>
                </a:solidFill>
                <a:effectLst/>
                <a:latin typeface="Comic Sans MS" pitchFamily="66" charset="0"/>
              </a:rPr>
              <a:t>free from blemishes </a:t>
            </a:r>
            <a:r>
              <a:rPr kumimoji="0" lang="en-GB" sz="1400" b="0" i="0" u="none" strike="noStrike" cap="none" normalizeH="0" baseline="0" dirty="0" smtClean="0">
                <a:ln>
                  <a:noFill/>
                </a:ln>
                <a:solidFill>
                  <a:srgbClr val="000000"/>
                </a:solidFill>
                <a:effectLst/>
                <a:latin typeface="Comic Sans MS" pitchFamily="66" charset="0"/>
              </a:rPr>
              <a:t>(marks and scratches) by firstly using an appropriate </a:t>
            </a:r>
            <a:r>
              <a:rPr kumimoji="0" lang="en-GB" sz="1400" b="1" i="0" u="none" strike="noStrike" cap="none" normalizeH="0" baseline="0" dirty="0" smtClean="0">
                <a:ln>
                  <a:noFill/>
                </a:ln>
                <a:solidFill>
                  <a:srgbClr val="000000"/>
                </a:solidFill>
                <a:effectLst/>
                <a:latin typeface="Comic Sans MS" pitchFamily="66" charset="0"/>
              </a:rPr>
              <a:t>plane</a:t>
            </a:r>
            <a:r>
              <a:rPr kumimoji="0" lang="en-GB" sz="1400" b="0" i="0" u="none" strike="noStrike" cap="none" normalizeH="0" baseline="0" dirty="0" smtClean="0">
                <a:ln>
                  <a:noFill/>
                </a:ln>
                <a:solidFill>
                  <a:srgbClr val="000000"/>
                </a:solidFill>
                <a:effectLst/>
                <a:latin typeface="Comic Sans MS" pitchFamily="66" charset="0"/>
              </a:rPr>
              <a:t> or scraper and then different grades of </a:t>
            </a:r>
            <a:r>
              <a:rPr kumimoji="0" lang="en-GB" sz="1400" b="1" i="0" u="none" strike="noStrike" cap="none" normalizeH="0" baseline="0" dirty="0" smtClean="0">
                <a:ln>
                  <a:noFill/>
                </a:ln>
                <a:solidFill>
                  <a:srgbClr val="000000"/>
                </a:solidFill>
                <a:effectLst/>
                <a:latin typeface="Comic Sans MS" pitchFamily="66" charset="0"/>
              </a:rPr>
              <a:t>abrasive paper/sand paper </a:t>
            </a:r>
            <a:r>
              <a:rPr kumimoji="0" lang="en-GB" sz="1400" b="0" i="0" u="none" strike="noStrike" cap="none" normalizeH="0" baseline="0" dirty="0" smtClean="0">
                <a:ln>
                  <a:noFill/>
                </a:ln>
                <a:solidFill>
                  <a:srgbClr val="000000"/>
                </a:solidFill>
                <a:effectLst/>
                <a:latin typeface="Comic Sans MS" pitchFamily="66" charset="0"/>
              </a:rPr>
              <a:t>in the direction of the grain. Sanding across the grain makes more scratches</a:t>
            </a:r>
            <a:r>
              <a:rPr kumimoji="0" lang="en-GB" sz="1400" b="0" i="0" u="none" strike="noStrike" cap="none" normalizeH="0" dirty="0" smtClean="0">
                <a:ln>
                  <a:noFill/>
                </a:ln>
                <a:solidFill>
                  <a:srgbClr val="000000"/>
                </a:solidFill>
                <a:effectLst/>
                <a:latin typeface="Comic Sans MS" pitchFamily="66" charset="0"/>
              </a:rPr>
              <a:t> rather than making it smooth.</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rPr>
              <a:t> </a:t>
            </a:r>
            <a:endParaRPr kumimoji="0" lang="en-GB" sz="1400" b="0" i="0" u="none" strike="noStrike" cap="none" normalizeH="0" baseline="0" dirty="0" smtClean="0">
              <a:ln>
                <a:noFill/>
              </a:ln>
              <a:solidFill>
                <a:schemeClr val="tx1"/>
              </a:solidFill>
              <a:effectLst/>
              <a:latin typeface="Arial" pitchFamily="34" charset="0"/>
            </a:endParaRPr>
          </a:p>
        </p:txBody>
      </p:sp>
      <p:sp>
        <p:nvSpPr>
          <p:cNvPr id="39938" name="Rectangle 2"/>
          <p:cNvSpPr>
            <a:spLocks noChangeArrowheads="1"/>
          </p:cNvSpPr>
          <p:nvPr/>
        </p:nvSpPr>
        <p:spPr bwMode="auto">
          <a:xfrm>
            <a:off x="928662" y="3271439"/>
            <a:ext cx="5715008" cy="280076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sng" strike="noStrike" cap="none" normalizeH="0" baseline="0" dirty="0" smtClean="0">
                <a:ln>
                  <a:noFill/>
                </a:ln>
                <a:solidFill>
                  <a:srgbClr val="000000"/>
                </a:solidFill>
                <a:effectLst/>
                <a:latin typeface="Comic Sans MS" pitchFamily="66" charset="0"/>
              </a:rPr>
              <a:t>Sequence to applying varnish to a piece of wood</a:t>
            </a:r>
            <a:endParaRPr kumimoji="0" lang="en-GB" sz="14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1.</a:t>
            </a:r>
            <a:r>
              <a:rPr kumimoji="0" lang="en-GB" sz="1400" b="0" i="0" u="none" strike="noStrike" cap="none" normalizeH="0" baseline="0" dirty="0" smtClean="0">
                <a:ln>
                  <a:noFill/>
                </a:ln>
                <a:solidFill>
                  <a:srgbClr val="000000"/>
                </a:solidFill>
                <a:effectLst/>
                <a:latin typeface="Times New Roman" pitchFamily="18" charset="0"/>
              </a:rPr>
              <a:t> </a:t>
            </a:r>
            <a:r>
              <a:rPr kumimoji="0" lang="en-GB" sz="1400" b="0" i="0" u="none" strike="noStrike" cap="none" normalizeH="0" baseline="0" dirty="0" smtClean="0">
                <a:ln>
                  <a:noFill/>
                </a:ln>
                <a:solidFill>
                  <a:srgbClr val="000000"/>
                </a:solidFill>
                <a:effectLst/>
                <a:latin typeface="Comic Sans MS" pitchFamily="66" charset="0"/>
              </a:rPr>
              <a:t>The </a:t>
            </a:r>
            <a:r>
              <a:rPr kumimoji="0" lang="en-GB" sz="1400" b="1" i="0" u="none" strike="noStrike" cap="none" normalizeH="0" baseline="0" dirty="0" smtClean="0">
                <a:ln>
                  <a:noFill/>
                </a:ln>
                <a:solidFill>
                  <a:srgbClr val="000000"/>
                </a:solidFill>
                <a:effectLst/>
                <a:latin typeface="Comic Sans MS" pitchFamily="66" charset="0"/>
              </a:rPr>
              <a:t>Smoothing Plane </a:t>
            </a:r>
            <a:r>
              <a:rPr kumimoji="0" lang="en-GB" sz="1400" b="0" i="0" u="none" strike="noStrike" cap="none" normalizeH="0" baseline="0" dirty="0" smtClean="0">
                <a:ln>
                  <a:noFill/>
                </a:ln>
                <a:solidFill>
                  <a:srgbClr val="000000"/>
                </a:solidFill>
                <a:effectLst/>
                <a:latin typeface="Comic Sans MS" pitchFamily="66" charset="0"/>
              </a:rPr>
              <a:t>(Smaller brother of the Jack Plane) is used first to remove pencil lines and any major blemishes.</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2.</a:t>
            </a:r>
            <a:r>
              <a:rPr kumimoji="0" lang="en-GB" sz="1400" b="0" i="0" u="none" strike="noStrike" cap="none" normalizeH="0" baseline="0" dirty="0" smtClean="0">
                <a:ln>
                  <a:noFill/>
                </a:ln>
                <a:solidFill>
                  <a:srgbClr val="000000"/>
                </a:solidFill>
                <a:effectLst/>
                <a:latin typeface="Times New Roman" pitchFamily="18" charset="0"/>
              </a:rPr>
              <a:t> </a:t>
            </a:r>
            <a:r>
              <a:rPr kumimoji="0" lang="en-GB" sz="1400" b="0" i="0" u="none" strike="noStrike" cap="none" normalizeH="0" baseline="0" dirty="0" smtClean="0">
                <a:ln>
                  <a:noFill/>
                </a:ln>
                <a:solidFill>
                  <a:srgbClr val="000000"/>
                </a:solidFill>
                <a:effectLst/>
                <a:latin typeface="Comic Sans MS" pitchFamily="66" charset="0"/>
              </a:rPr>
              <a:t>Next, use a </a:t>
            </a:r>
            <a:r>
              <a:rPr kumimoji="0" lang="en-GB" sz="1400" b="1" i="0" u="none" strike="noStrike" cap="none" normalizeH="0" baseline="0" dirty="0" smtClean="0">
                <a:ln>
                  <a:noFill/>
                </a:ln>
                <a:solidFill>
                  <a:srgbClr val="000000"/>
                </a:solidFill>
                <a:effectLst/>
                <a:latin typeface="Comic Sans MS" pitchFamily="66" charset="0"/>
              </a:rPr>
              <a:t>Medium grade </a:t>
            </a:r>
            <a:r>
              <a:rPr kumimoji="0" lang="en-GB" sz="1400" b="0" i="0" u="none" strike="noStrike" cap="none" normalizeH="0" baseline="0" dirty="0" smtClean="0">
                <a:ln>
                  <a:noFill/>
                </a:ln>
                <a:solidFill>
                  <a:srgbClr val="000000"/>
                </a:solidFill>
                <a:effectLst/>
                <a:latin typeface="Comic Sans MS" pitchFamily="66" charset="0"/>
              </a:rPr>
              <a:t>of sand paper sand all surfaces. </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3.</a:t>
            </a:r>
            <a:r>
              <a:rPr kumimoji="0" lang="en-GB" sz="1400" b="0" i="0" u="none" strike="noStrike" cap="none" normalizeH="0" baseline="0" dirty="0" smtClean="0">
                <a:ln>
                  <a:noFill/>
                </a:ln>
                <a:solidFill>
                  <a:srgbClr val="000000"/>
                </a:solidFill>
                <a:effectLst/>
                <a:latin typeface="Times New Roman" pitchFamily="18" charset="0"/>
              </a:rPr>
              <a:t> </a:t>
            </a:r>
            <a:r>
              <a:rPr kumimoji="0" lang="en-GB" sz="1400" b="0" i="0" u="none" strike="noStrike" cap="none" normalizeH="0" baseline="0" dirty="0" smtClean="0">
                <a:ln>
                  <a:noFill/>
                </a:ln>
                <a:solidFill>
                  <a:srgbClr val="000000"/>
                </a:solidFill>
                <a:effectLst/>
                <a:latin typeface="Comic Sans MS" pitchFamily="66" charset="0"/>
              </a:rPr>
              <a:t>The next stage is  to apply a fine sprinkle of water over the surface of the wood. This raises the grain in the wood which </a:t>
            </a:r>
            <a:br>
              <a:rPr kumimoji="0" lang="en-GB" sz="1400" b="0" i="0" u="none" strike="noStrike" cap="none" normalizeH="0" baseline="0" dirty="0" smtClean="0">
                <a:ln>
                  <a:noFill/>
                </a:ln>
                <a:solidFill>
                  <a:srgbClr val="000000"/>
                </a:solidFill>
                <a:effectLst/>
                <a:latin typeface="Comic Sans MS" pitchFamily="66" charset="0"/>
              </a:rPr>
            </a:br>
            <a:r>
              <a:rPr kumimoji="0" lang="en-GB" sz="1400" b="0" i="0" u="none" strike="noStrike" cap="none" normalizeH="0" baseline="0" dirty="0" smtClean="0">
                <a:ln>
                  <a:noFill/>
                </a:ln>
                <a:solidFill>
                  <a:srgbClr val="000000"/>
                </a:solidFill>
                <a:effectLst/>
                <a:latin typeface="Comic Sans MS" pitchFamily="66" charset="0"/>
              </a:rPr>
              <a:t>when dry will be sanded off using a </a:t>
            </a:r>
            <a:r>
              <a:rPr kumimoji="0" lang="en-GB" sz="1400" b="1" i="0" u="none" strike="noStrike" cap="none" normalizeH="0" baseline="0" dirty="0" smtClean="0">
                <a:ln>
                  <a:noFill/>
                </a:ln>
                <a:solidFill>
                  <a:srgbClr val="000000"/>
                </a:solidFill>
                <a:effectLst/>
                <a:latin typeface="Comic Sans MS" pitchFamily="66" charset="0"/>
              </a:rPr>
              <a:t>Fine Graded </a:t>
            </a:r>
            <a:r>
              <a:rPr kumimoji="0" lang="en-GB" sz="1400" b="0" i="0" u="none" strike="noStrike" cap="none" normalizeH="0" baseline="0" dirty="0" smtClean="0">
                <a:ln>
                  <a:noFill/>
                </a:ln>
                <a:solidFill>
                  <a:srgbClr val="000000"/>
                </a:solidFill>
                <a:effectLst/>
                <a:latin typeface="Comic Sans MS" pitchFamily="66" charset="0"/>
              </a:rPr>
              <a:t>sand paper.  This technique gives a better overall finish.</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4.</a:t>
            </a:r>
            <a:r>
              <a:rPr kumimoji="0" lang="en-GB" sz="1400" b="0" i="0" u="none" strike="noStrike" cap="none" normalizeH="0" baseline="0" dirty="0" smtClean="0">
                <a:ln>
                  <a:noFill/>
                </a:ln>
                <a:solidFill>
                  <a:srgbClr val="000000"/>
                </a:solidFill>
                <a:effectLst/>
                <a:latin typeface="Times New Roman" pitchFamily="18" charset="0"/>
              </a:rPr>
              <a:t> </a:t>
            </a:r>
            <a:r>
              <a:rPr kumimoji="0" lang="en-GB" sz="1400" b="0" i="0" u="none" strike="noStrike" cap="none" normalizeH="0" baseline="0" dirty="0" smtClean="0">
                <a:ln>
                  <a:noFill/>
                </a:ln>
                <a:solidFill>
                  <a:srgbClr val="000000"/>
                </a:solidFill>
                <a:effectLst/>
                <a:latin typeface="Comic Sans MS" pitchFamily="66" charset="0"/>
              </a:rPr>
              <a:t>Using a </a:t>
            </a:r>
            <a:r>
              <a:rPr kumimoji="0" lang="en-GB" sz="1400" b="1" i="0" u="none" strike="noStrike" cap="none" normalizeH="0" baseline="0" dirty="0" smtClean="0">
                <a:ln>
                  <a:noFill/>
                </a:ln>
                <a:solidFill>
                  <a:srgbClr val="000000"/>
                </a:solidFill>
                <a:effectLst/>
                <a:latin typeface="Comic Sans MS" pitchFamily="66" charset="0"/>
              </a:rPr>
              <a:t>Fine Graded </a:t>
            </a:r>
            <a:r>
              <a:rPr lang="en-GB" sz="1400" dirty="0" smtClean="0">
                <a:solidFill>
                  <a:srgbClr val="000000"/>
                </a:solidFill>
                <a:latin typeface="Comic Sans MS" pitchFamily="66" charset="0"/>
              </a:rPr>
              <a:t>sand</a:t>
            </a:r>
            <a:r>
              <a:rPr kumimoji="0" lang="en-GB" sz="1400" b="0" i="0" u="none" strike="noStrike" cap="none" normalizeH="0" baseline="0" dirty="0" smtClean="0">
                <a:ln>
                  <a:noFill/>
                </a:ln>
                <a:solidFill>
                  <a:srgbClr val="000000"/>
                </a:solidFill>
                <a:effectLst/>
                <a:latin typeface="Comic Sans MS" pitchFamily="66" charset="0"/>
              </a:rPr>
              <a:t> paper sand down all surfaces.</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5.</a:t>
            </a:r>
            <a:r>
              <a:rPr kumimoji="0" lang="en-GB" sz="1400" b="0" i="0" u="none" strike="noStrike" cap="none" normalizeH="0" baseline="0" dirty="0" smtClean="0">
                <a:ln>
                  <a:noFill/>
                </a:ln>
                <a:solidFill>
                  <a:srgbClr val="000000"/>
                </a:solidFill>
                <a:effectLst/>
                <a:latin typeface="Times New Roman" pitchFamily="18" charset="0"/>
              </a:rPr>
              <a:t> </a:t>
            </a:r>
            <a:r>
              <a:rPr kumimoji="0" lang="en-GB" sz="1400" b="0" i="0" u="none" strike="noStrike" cap="none" normalizeH="0" baseline="0" dirty="0" smtClean="0">
                <a:ln>
                  <a:noFill/>
                </a:ln>
                <a:solidFill>
                  <a:srgbClr val="000000"/>
                </a:solidFill>
                <a:effectLst/>
                <a:latin typeface="Comic Sans MS" pitchFamily="66" charset="0"/>
              </a:rPr>
              <a:t>Apply first coat of varnish.  Allow to dry.</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6.</a:t>
            </a:r>
            <a:r>
              <a:rPr kumimoji="0" lang="en-GB" sz="1400" b="0" i="0" u="none" strike="noStrike" cap="none" normalizeH="0" baseline="0" dirty="0" smtClean="0">
                <a:ln>
                  <a:noFill/>
                </a:ln>
                <a:solidFill>
                  <a:srgbClr val="000000"/>
                </a:solidFill>
                <a:effectLst/>
                <a:latin typeface="Times New Roman" pitchFamily="18" charset="0"/>
              </a:rPr>
              <a:t> </a:t>
            </a:r>
            <a:r>
              <a:rPr kumimoji="0" lang="en-GB" sz="1400" b="0" i="0" u="none" strike="noStrike" cap="none" normalizeH="0" baseline="0" dirty="0" smtClean="0">
                <a:ln>
                  <a:noFill/>
                </a:ln>
                <a:solidFill>
                  <a:srgbClr val="000000"/>
                </a:solidFill>
                <a:effectLst/>
                <a:latin typeface="Comic Sans MS" pitchFamily="66" charset="0"/>
              </a:rPr>
              <a:t>Using a </a:t>
            </a:r>
            <a:r>
              <a:rPr kumimoji="0" lang="en-GB" sz="1400" b="1" i="0" u="none" strike="noStrike" cap="none" normalizeH="0" baseline="0" dirty="0" smtClean="0">
                <a:ln>
                  <a:noFill/>
                </a:ln>
                <a:solidFill>
                  <a:srgbClr val="000000"/>
                </a:solidFill>
                <a:effectLst/>
                <a:latin typeface="Comic Sans MS" pitchFamily="66" charset="0"/>
              </a:rPr>
              <a:t>Fine Graded </a:t>
            </a:r>
            <a:r>
              <a:rPr lang="en-GB" sz="1400" dirty="0" smtClean="0">
                <a:solidFill>
                  <a:srgbClr val="000000"/>
                </a:solidFill>
                <a:latin typeface="Comic Sans MS" pitchFamily="66" charset="0"/>
              </a:rPr>
              <a:t>sand</a:t>
            </a:r>
            <a:r>
              <a:rPr kumimoji="0" lang="en-GB" sz="1400" b="0" i="0" u="none" strike="noStrike" cap="none" normalizeH="0" baseline="0" dirty="0" smtClean="0">
                <a:ln>
                  <a:noFill/>
                </a:ln>
                <a:solidFill>
                  <a:srgbClr val="000000"/>
                </a:solidFill>
                <a:effectLst/>
                <a:latin typeface="Comic Sans MS" pitchFamily="66" charset="0"/>
              </a:rPr>
              <a:t> paper sand down all surfaces.</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7.</a:t>
            </a:r>
            <a:r>
              <a:rPr kumimoji="0" lang="en-GB" sz="1400" b="0" i="0" u="none" strike="noStrike" cap="none" normalizeH="0" baseline="0" dirty="0" smtClean="0">
                <a:ln>
                  <a:noFill/>
                </a:ln>
                <a:solidFill>
                  <a:srgbClr val="000000"/>
                </a:solidFill>
                <a:effectLst/>
                <a:latin typeface="Times New Roman" pitchFamily="18" charset="0"/>
              </a:rPr>
              <a:t> </a:t>
            </a:r>
            <a:r>
              <a:rPr kumimoji="0" lang="en-GB" sz="1400" b="0" i="0" u="none" strike="noStrike" cap="none" normalizeH="0" baseline="0" dirty="0" smtClean="0">
                <a:ln>
                  <a:noFill/>
                </a:ln>
                <a:solidFill>
                  <a:srgbClr val="000000"/>
                </a:solidFill>
                <a:effectLst/>
                <a:latin typeface="Comic Sans MS" pitchFamily="66" charset="0"/>
              </a:rPr>
              <a:t>Apply second coat of varnish.  Allow to dry.</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rPr>
              <a:t> </a:t>
            </a:r>
            <a:endParaRPr kumimoji="0" lang="en-GB" sz="1400" b="0" i="0" u="none" strike="noStrike" cap="none" normalizeH="0" baseline="0" dirty="0" smtClean="0">
              <a:ln>
                <a:noFill/>
              </a:ln>
              <a:solidFill>
                <a:schemeClr val="tx1"/>
              </a:solidFill>
              <a:effectLst/>
              <a:latin typeface="Arial" pitchFamily="34" charset="0"/>
            </a:endParaRPr>
          </a:p>
        </p:txBody>
      </p:sp>
      <p:grpSp>
        <p:nvGrpSpPr>
          <p:cNvPr id="39940" name="Group 4"/>
          <p:cNvGrpSpPr>
            <a:grpSpLocks/>
          </p:cNvGrpSpPr>
          <p:nvPr/>
        </p:nvGrpSpPr>
        <p:grpSpPr bwMode="auto">
          <a:xfrm>
            <a:off x="5143504" y="928701"/>
            <a:ext cx="3208341" cy="1785950"/>
            <a:chOff x="107375775" y="109741486"/>
            <a:chExt cx="2707583" cy="1466608"/>
          </a:xfrm>
        </p:grpSpPr>
        <p:pic>
          <p:nvPicPr>
            <p:cNvPr id="39941" name="Picture 5" descr="Finishes on wood"/>
            <p:cNvPicPr>
              <a:picLocks noChangeAspect="1" noChangeArrowheads="1"/>
            </p:cNvPicPr>
            <p:nvPr/>
          </p:nvPicPr>
          <p:blipFill>
            <a:blip r:embed="rId3">
              <a:clrChange>
                <a:clrFrom>
                  <a:srgbClr val="FDFDFD"/>
                </a:clrFrom>
                <a:clrTo>
                  <a:srgbClr val="FDFDFD">
                    <a:alpha val="0"/>
                  </a:srgbClr>
                </a:clrTo>
              </a:clrChange>
            </a:blip>
            <a:srcRect l="10190" t="35025" r="55072" b="51840"/>
            <a:stretch>
              <a:fillRect/>
            </a:stretch>
          </p:blipFill>
          <p:spPr bwMode="auto">
            <a:xfrm>
              <a:off x="107375775" y="109800150"/>
              <a:ext cx="2707583" cy="1407944"/>
            </a:xfrm>
            <a:prstGeom prst="rect">
              <a:avLst/>
            </a:prstGeom>
            <a:noFill/>
            <a:ln w="9525" algn="in">
              <a:noFill/>
              <a:miter lim="800000"/>
              <a:headEnd/>
              <a:tailEnd/>
            </a:ln>
            <a:effectLst/>
          </p:spPr>
        </p:pic>
        <p:sp>
          <p:nvSpPr>
            <p:cNvPr id="39942" name="Text Box 6"/>
            <p:cNvSpPr txBox="1">
              <a:spLocks noChangeArrowheads="1"/>
            </p:cNvSpPr>
            <p:nvPr/>
          </p:nvSpPr>
          <p:spPr bwMode="auto">
            <a:xfrm>
              <a:off x="108822702" y="109741486"/>
              <a:ext cx="1044000" cy="451962"/>
            </a:xfrm>
            <a:prstGeom prst="rect">
              <a:avLst/>
            </a:prstGeom>
            <a:solidFill>
              <a:srgbClr val="FFFFFF"/>
            </a:solidFill>
            <a:ln w="0" algn="in">
              <a:noFill/>
              <a:miter lim="800000"/>
              <a:headEnd/>
              <a:tailEnd/>
            </a:ln>
            <a:effectLst/>
          </p:spPr>
          <p:txBody>
            <a:bodyPr vert="horz" wrap="square" lIns="35560" tIns="35560" rIns="35560" bIns="355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Verdana" pitchFamily="34" charset="0"/>
                </a:rPr>
                <a:t>Always sand in the direction of the grain.</a:t>
              </a:r>
              <a:endParaRPr kumimoji="0" lang="en-US" sz="1200" b="0" i="0" u="none" strike="noStrike" cap="none" normalizeH="0" baseline="0" dirty="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57224" y="1428736"/>
            <a:ext cx="2500330" cy="221599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 </a:t>
            </a:r>
            <a:endParaRPr kumimoji="0" lang="en-GB" sz="1600" b="0" i="0" u="sng" strike="noStrike" cap="none" normalizeH="0" baseline="0" dirty="0" smtClean="0">
              <a:ln>
                <a:noFill/>
              </a:ln>
              <a:solidFill>
                <a:schemeClr val="tx1"/>
              </a:solidFill>
              <a:effectLst/>
              <a:latin typeface="Comic Sans MS"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rgbClr val="000000"/>
                </a:solidFill>
                <a:effectLst/>
                <a:latin typeface="Comic Sans MS" pitchFamily="66" charset="0"/>
              </a:rPr>
              <a:t>· Water Based Varnish</a:t>
            </a:r>
            <a:endParaRPr kumimoji="0" lang="en-GB" sz="1600" b="0" i="0" u="none" strike="noStrike" cap="none" normalizeH="0" baseline="0" dirty="0" smtClean="0">
              <a:ln>
                <a:noFill/>
              </a:ln>
              <a:solidFill>
                <a:schemeClr val="tx1"/>
              </a:solidFill>
              <a:effectLst/>
              <a:latin typeface="Comic Sans MS"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rgbClr val="000000"/>
                </a:solidFill>
                <a:effectLst/>
                <a:latin typeface="Comic Sans MS" pitchFamily="66" charset="0"/>
              </a:rPr>
              <a:t>· Spirit Based Varnish</a:t>
            </a:r>
            <a:endParaRPr kumimoji="0" lang="en-GB" sz="1600" b="0" i="0" u="none" strike="noStrike" cap="none" normalizeH="0" baseline="0" dirty="0" smtClean="0">
              <a:ln>
                <a:noFill/>
              </a:ln>
              <a:solidFill>
                <a:schemeClr val="tx1"/>
              </a:solidFill>
              <a:effectLst/>
              <a:latin typeface="Comic Sans MS"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rgbClr val="000000"/>
                </a:solidFill>
                <a:effectLst/>
                <a:latin typeface="Comic Sans MS" pitchFamily="66" charset="0"/>
              </a:rPr>
              <a:t>· Wax Polish</a:t>
            </a:r>
            <a:endParaRPr kumimoji="0" lang="en-GB" sz="1600" b="0" i="0" u="none" strike="noStrike" cap="none" normalizeH="0" baseline="0" dirty="0" smtClean="0">
              <a:ln>
                <a:noFill/>
              </a:ln>
              <a:solidFill>
                <a:schemeClr val="tx1"/>
              </a:solidFill>
              <a:effectLst/>
              <a:latin typeface="Comic Sans MS"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rgbClr val="000000"/>
                </a:solidFill>
                <a:effectLst/>
                <a:latin typeface="Comic Sans MS" pitchFamily="66" charset="0"/>
              </a:rPr>
              <a:t>· Coloured Wax Polish</a:t>
            </a:r>
            <a:endParaRPr kumimoji="0" lang="en-GB" sz="1600" b="0" i="0" u="none" strike="noStrike" cap="none" normalizeH="0" baseline="0" dirty="0" smtClean="0">
              <a:ln>
                <a:noFill/>
              </a:ln>
              <a:solidFill>
                <a:schemeClr val="tx1"/>
              </a:solidFill>
              <a:effectLst/>
              <a:latin typeface="Comic Sans MS"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rgbClr val="000000"/>
                </a:solidFill>
                <a:effectLst/>
                <a:latin typeface="Comic Sans MS" pitchFamily="66" charset="0"/>
              </a:rPr>
              <a:t>· Danish Oil</a:t>
            </a:r>
            <a:endParaRPr kumimoji="0" lang="en-GB" sz="1600" b="0" i="0" u="none" strike="noStrike" cap="none" normalizeH="0" baseline="0" dirty="0" smtClean="0">
              <a:ln>
                <a:noFill/>
              </a:ln>
              <a:solidFill>
                <a:schemeClr val="tx1"/>
              </a:solidFill>
              <a:effectLst/>
              <a:latin typeface="Comic Sans MS"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rgbClr val="000000"/>
                </a:solidFill>
                <a:effectLst/>
                <a:latin typeface="Comic Sans MS" pitchFamily="66" charset="0"/>
              </a:rPr>
              <a:t>· Coloured Stains </a:t>
            </a:r>
            <a:endParaRPr kumimoji="0" lang="en-GB" sz="1600" b="0" i="0" u="none" strike="noStrike" cap="none" normalizeH="0" baseline="0" dirty="0" smtClean="0">
              <a:ln>
                <a:noFill/>
              </a:ln>
              <a:solidFill>
                <a:schemeClr val="tx1"/>
              </a:solidFill>
              <a:effectLst/>
              <a:latin typeface="Comic Sans MS"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rgbClr val="000000"/>
                </a:solidFill>
                <a:effectLst/>
                <a:latin typeface="Comic Sans MS" pitchFamily="66" charset="0"/>
              </a:rPr>
              <a:t>· Paints</a:t>
            </a:r>
            <a:endParaRPr kumimoji="0" lang="en-GB" sz="16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 </a:t>
            </a:r>
            <a:endParaRPr kumimoji="0" lang="en-GB" sz="1600" b="0" i="0" u="none" strike="noStrike" cap="none" normalizeH="0" baseline="0" dirty="0" smtClean="0">
              <a:ln>
                <a:noFill/>
              </a:ln>
              <a:solidFill>
                <a:schemeClr val="tx1"/>
              </a:solidFill>
              <a:effectLst/>
              <a:latin typeface="Comic Sans MS" pitchFamily="66" charset="0"/>
            </a:endParaRPr>
          </a:p>
        </p:txBody>
      </p:sp>
      <p:sp>
        <p:nvSpPr>
          <p:cNvPr id="3" name="Rectangle 2"/>
          <p:cNvSpPr/>
          <p:nvPr/>
        </p:nvSpPr>
        <p:spPr>
          <a:xfrm>
            <a:off x="714348" y="785794"/>
            <a:ext cx="2938625" cy="369332"/>
          </a:xfrm>
          <a:prstGeom prst="rect">
            <a:avLst/>
          </a:prstGeom>
        </p:spPr>
        <p:txBody>
          <a:bodyPr wrap="none">
            <a:spAutoFit/>
          </a:bodyPr>
          <a:lstStyle/>
          <a:p>
            <a:pPr lvl="0" fontAlgn="base">
              <a:spcBef>
                <a:spcPct val="0"/>
              </a:spcBef>
              <a:spcAft>
                <a:spcPct val="0"/>
              </a:spcAft>
            </a:pPr>
            <a:r>
              <a:rPr lang="en-GB" b="1" u="sng" dirty="0" smtClean="0">
                <a:solidFill>
                  <a:srgbClr val="000000"/>
                </a:solidFill>
                <a:latin typeface="Comic Sans MS" pitchFamily="66" charset="0"/>
              </a:rPr>
              <a:t>Types of finish available</a:t>
            </a:r>
          </a:p>
        </p:txBody>
      </p:sp>
      <p:pic>
        <p:nvPicPr>
          <p:cNvPr id="38915" name="Picture 3" descr="http://cdn.toolstation.com/images/130125-UK/images/library/stock/webbig/55177.jpg"/>
          <p:cNvPicPr>
            <a:picLocks noChangeAspect="1" noChangeArrowheads="1"/>
          </p:cNvPicPr>
          <p:nvPr/>
        </p:nvPicPr>
        <p:blipFill>
          <a:blip r:embed="rId2" cstate="print"/>
          <a:srcRect/>
          <a:stretch>
            <a:fillRect/>
          </a:stretch>
        </p:blipFill>
        <p:spPr bwMode="auto">
          <a:xfrm>
            <a:off x="4214810" y="928670"/>
            <a:ext cx="1500198" cy="1500198"/>
          </a:xfrm>
          <a:prstGeom prst="rect">
            <a:avLst/>
          </a:prstGeom>
          <a:noFill/>
        </p:spPr>
      </p:pic>
      <p:sp>
        <p:nvSpPr>
          <p:cNvPr id="5" name="TextBox 4"/>
          <p:cNvSpPr txBox="1"/>
          <p:nvPr/>
        </p:nvSpPr>
        <p:spPr>
          <a:xfrm>
            <a:off x="4000496" y="1059404"/>
            <a:ext cx="500066" cy="369332"/>
          </a:xfrm>
          <a:prstGeom prst="rect">
            <a:avLst/>
          </a:prstGeom>
          <a:noFill/>
        </p:spPr>
        <p:txBody>
          <a:bodyPr wrap="square" rtlCol="0">
            <a:spAutoFit/>
          </a:bodyPr>
          <a:lstStyle/>
          <a:p>
            <a:r>
              <a:rPr lang="en-GB" dirty="0" smtClean="0"/>
              <a:t>1.</a:t>
            </a:r>
            <a:endParaRPr lang="en-GB" dirty="0"/>
          </a:p>
        </p:txBody>
      </p:sp>
      <p:pic>
        <p:nvPicPr>
          <p:cNvPr id="38917" name="Picture 5" descr="http://www.floormakers.co.uk/shopping/Products/SADOLIN%20PV67%20Gloss.jpg"/>
          <p:cNvPicPr>
            <a:picLocks noChangeAspect="1" noChangeArrowheads="1"/>
          </p:cNvPicPr>
          <p:nvPr/>
        </p:nvPicPr>
        <p:blipFill>
          <a:blip r:embed="rId3" cstate="print"/>
          <a:srcRect/>
          <a:stretch>
            <a:fillRect/>
          </a:stretch>
        </p:blipFill>
        <p:spPr bwMode="auto">
          <a:xfrm>
            <a:off x="6357950" y="928670"/>
            <a:ext cx="1571636" cy="1571636"/>
          </a:xfrm>
          <a:prstGeom prst="rect">
            <a:avLst/>
          </a:prstGeom>
          <a:noFill/>
        </p:spPr>
      </p:pic>
      <p:sp>
        <p:nvSpPr>
          <p:cNvPr id="7" name="TextBox 6"/>
          <p:cNvSpPr txBox="1"/>
          <p:nvPr/>
        </p:nvSpPr>
        <p:spPr>
          <a:xfrm>
            <a:off x="5929322" y="1071546"/>
            <a:ext cx="500066" cy="369332"/>
          </a:xfrm>
          <a:prstGeom prst="rect">
            <a:avLst/>
          </a:prstGeom>
          <a:noFill/>
        </p:spPr>
        <p:txBody>
          <a:bodyPr wrap="square" rtlCol="0">
            <a:spAutoFit/>
          </a:bodyPr>
          <a:lstStyle/>
          <a:p>
            <a:r>
              <a:rPr lang="en-GB" dirty="0" smtClean="0"/>
              <a:t>2.</a:t>
            </a:r>
            <a:endParaRPr lang="en-GB" dirty="0"/>
          </a:p>
        </p:txBody>
      </p:sp>
      <p:pic>
        <p:nvPicPr>
          <p:cNvPr id="38919" name="Picture 7" descr="http://www.caneadam.co.uk/content/images/thumbs/0003645_briwax_wax_polish_400g.jpeg"/>
          <p:cNvPicPr>
            <a:picLocks noChangeAspect="1" noChangeArrowheads="1"/>
          </p:cNvPicPr>
          <p:nvPr/>
        </p:nvPicPr>
        <p:blipFill>
          <a:blip r:embed="rId4" cstate="print"/>
          <a:srcRect/>
          <a:stretch>
            <a:fillRect/>
          </a:stretch>
        </p:blipFill>
        <p:spPr bwMode="auto">
          <a:xfrm>
            <a:off x="4286248" y="2500306"/>
            <a:ext cx="1214446" cy="1214446"/>
          </a:xfrm>
          <a:prstGeom prst="rect">
            <a:avLst/>
          </a:prstGeom>
          <a:noFill/>
        </p:spPr>
      </p:pic>
      <p:sp>
        <p:nvSpPr>
          <p:cNvPr id="9" name="TextBox 8"/>
          <p:cNvSpPr txBox="1"/>
          <p:nvPr/>
        </p:nvSpPr>
        <p:spPr>
          <a:xfrm>
            <a:off x="3929058" y="2643182"/>
            <a:ext cx="500066" cy="369332"/>
          </a:xfrm>
          <a:prstGeom prst="rect">
            <a:avLst/>
          </a:prstGeom>
          <a:noFill/>
        </p:spPr>
        <p:txBody>
          <a:bodyPr wrap="square" rtlCol="0">
            <a:spAutoFit/>
          </a:bodyPr>
          <a:lstStyle/>
          <a:p>
            <a:r>
              <a:rPr lang="en-GB" dirty="0" smtClean="0"/>
              <a:t>3.</a:t>
            </a:r>
            <a:endParaRPr lang="en-GB" dirty="0"/>
          </a:p>
        </p:txBody>
      </p:sp>
      <p:pic>
        <p:nvPicPr>
          <p:cNvPr id="38921" name="Picture 9" descr="http://www.restexpress.co.uk/acatalog/briwax-colour-chart.jpg"/>
          <p:cNvPicPr>
            <a:picLocks noChangeAspect="1" noChangeArrowheads="1"/>
          </p:cNvPicPr>
          <p:nvPr/>
        </p:nvPicPr>
        <p:blipFill>
          <a:blip r:embed="rId5" cstate="print"/>
          <a:srcRect/>
          <a:stretch>
            <a:fillRect/>
          </a:stretch>
        </p:blipFill>
        <p:spPr bwMode="auto">
          <a:xfrm>
            <a:off x="6072198" y="2786058"/>
            <a:ext cx="2071702" cy="1543548"/>
          </a:xfrm>
          <a:prstGeom prst="rect">
            <a:avLst/>
          </a:prstGeom>
          <a:noFill/>
        </p:spPr>
      </p:pic>
      <p:sp>
        <p:nvSpPr>
          <p:cNvPr id="11" name="TextBox 10"/>
          <p:cNvSpPr txBox="1"/>
          <p:nvPr/>
        </p:nvSpPr>
        <p:spPr>
          <a:xfrm>
            <a:off x="5715008" y="2714620"/>
            <a:ext cx="500066" cy="369332"/>
          </a:xfrm>
          <a:prstGeom prst="rect">
            <a:avLst/>
          </a:prstGeom>
          <a:noFill/>
        </p:spPr>
        <p:txBody>
          <a:bodyPr wrap="square" rtlCol="0">
            <a:spAutoFit/>
          </a:bodyPr>
          <a:lstStyle/>
          <a:p>
            <a:r>
              <a:rPr lang="en-GB" dirty="0" smtClean="0"/>
              <a:t>4.</a:t>
            </a:r>
            <a:endParaRPr lang="en-GB" dirty="0"/>
          </a:p>
        </p:txBody>
      </p:sp>
      <p:pic>
        <p:nvPicPr>
          <p:cNvPr id="23554" name="Picture 2" descr="http://www.travisperkins.co.uk/webimage/800000/820000/821000/821046-800.jpg"/>
          <p:cNvPicPr>
            <a:picLocks noChangeAspect="1" noChangeArrowheads="1"/>
          </p:cNvPicPr>
          <p:nvPr/>
        </p:nvPicPr>
        <p:blipFill>
          <a:blip r:embed="rId6" cstate="print"/>
          <a:srcRect l="25758" t="9091" r="25757" b="9090"/>
          <a:stretch>
            <a:fillRect/>
          </a:stretch>
        </p:blipFill>
        <p:spPr bwMode="auto">
          <a:xfrm>
            <a:off x="1785918" y="4214818"/>
            <a:ext cx="1058341" cy="1785950"/>
          </a:xfrm>
          <a:prstGeom prst="rect">
            <a:avLst/>
          </a:prstGeom>
          <a:noFill/>
        </p:spPr>
      </p:pic>
      <p:sp>
        <p:nvSpPr>
          <p:cNvPr id="13" name="TextBox 12"/>
          <p:cNvSpPr txBox="1"/>
          <p:nvPr/>
        </p:nvSpPr>
        <p:spPr>
          <a:xfrm>
            <a:off x="1285852" y="4143380"/>
            <a:ext cx="500066" cy="369332"/>
          </a:xfrm>
          <a:prstGeom prst="rect">
            <a:avLst/>
          </a:prstGeom>
          <a:noFill/>
        </p:spPr>
        <p:txBody>
          <a:bodyPr wrap="square" rtlCol="0">
            <a:spAutoFit/>
          </a:bodyPr>
          <a:lstStyle/>
          <a:p>
            <a:r>
              <a:rPr lang="en-GB" dirty="0" smtClean="0"/>
              <a:t>5.</a:t>
            </a:r>
            <a:endParaRPr lang="en-GB" dirty="0"/>
          </a:p>
        </p:txBody>
      </p:sp>
      <p:pic>
        <p:nvPicPr>
          <p:cNvPr id="23556" name="Picture 4" descr="http://www.earthbornpaints.co.uk/images/swatches/wood-stain-colour-card.jpg"/>
          <p:cNvPicPr>
            <a:picLocks noChangeAspect="1" noChangeArrowheads="1"/>
          </p:cNvPicPr>
          <p:nvPr/>
        </p:nvPicPr>
        <p:blipFill>
          <a:blip r:embed="rId7" cstate="print"/>
          <a:srcRect/>
          <a:stretch>
            <a:fillRect/>
          </a:stretch>
        </p:blipFill>
        <p:spPr bwMode="auto">
          <a:xfrm>
            <a:off x="3857620" y="4286256"/>
            <a:ext cx="1714512" cy="1775489"/>
          </a:xfrm>
          <a:prstGeom prst="rect">
            <a:avLst/>
          </a:prstGeom>
          <a:noFill/>
        </p:spPr>
      </p:pic>
      <p:sp>
        <p:nvSpPr>
          <p:cNvPr id="15" name="TextBox 14"/>
          <p:cNvSpPr txBox="1"/>
          <p:nvPr/>
        </p:nvSpPr>
        <p:spPr>
          <a:xfrm>
            <a:off x="3286116" y="4143380"/>
            <a:ext cx="500066" cy="369332"/>
          </a:xfrm>
          <a:prstGeom prst="rect">
            <a:avLst/>
          </a:prstGeom>
          <a:noFill/>
        </p:spPr>
        <p:txBody>
          <a:bodyPr wrap="square" rtlCol="0">
            <a:spAutoFit/>
          </a:bodyPr>
          <a:lstStyle/>
          <a:p>
            <a:r>
              <a:rPr lang="en-GB" dirty="0" smtClean="0"/>
              <a:t>6.</a:t>
            </a:r>
            <a:endParaRPr lang="en-GB" dirty="0"/>
          </a:p>
        </p:txBody>
      </p:sp>
      <p:pic>
        <p:nvPicPr>
          <p:cNvPr id="23558" name="Picture 6" descr="http://d1foit7yghv20f.cloudfront.net/assets/images/products/large/dh-wood-paint.jpg"/>
          <p:cNvPicPr>
            <a:picLocks noChangeAspect="1" noChangeArrowheads="1"/>
          </p:cNvPicPr>
          <p:nvPr/>
        </p:nvPicPr>
        <p:blipFill>
          <a:blip r:embed="rId8"/>
          <a:srcRect/>
          <a:stretch>
            <a:fillRect/>
          </a:stretch>
        </p:blipFill>
        <p:spPr bwMode="auto">
          <a:xfrm>
            <a:off x="6286512" y="4429132"/>
            <a:ext cx="1714492" cy="1714492"/>
          </a:xfrm>
          <a:prstGeom prst="rect">
            <a:avLst/>
          </a:prstGeom>
          <a:noFill/>
        </p:spPr>
      </p:pic>
      <p:sp>
        <p:nvSpPr>
          <p:cNvPr id="17" name="TextBox 16"/>
          <p:cNvSpPr txBox="1"/>
          <p:nvPr/>
        </p:nvSpPr>
        <p:spPr>
          <a:xfrm>
            <a:off x="5857884" y="4429132"/>
            <a:ext cx="500066" cy="369332"/>
          </a:xfrm>
          <a:prstGeom prst="rect">
            <a:avLst/>
          </a:prstGeom>
          <a:noFill/>
        </p:spPr>
        <p:txBody>
          <a:bodyPr wrap="square" rtlCol="0">
            <a:spAutoFit/>
          </a:bodyPr>
          <a:lstStyle/>
          <a:p>
            <a:r>
              <a:rPr lang="en-GB" dirty="0" smtClean="0"/>
              <a:t>7.</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l="548" t="19770" r="9717" b="12890"/>
          <a:stretch>
            <a:fillRect/>
          </a:stretch>
        </p:blipFill>
        <p:spPr bwMode="auto">
          <a:xfrm>
            <a:off x="428596" y="1643050"/>
            <a:ext cx="8377293" cy="4714908"/>
          </a:xfrm>
          <a:prstGeom prst="rect">
            <a:avLst/>
          </a:prstGeom>
          <a:noFill/>
          <a:ln w="9525">
            <a:noFill/>
            <a:miter lim="800000"/>
            <a:headEnd/>
            <a:tailEnd/>
          </a:ln>
          <a:effectLst/>
        </p:spPr>
      </p:pic>
      <p:sp>
        <p:nvSpPr>
          <p:cNvPr id="3" name="Rectangle 2"/>
          <p:cNvSpPr/>
          <p:nvPr/>
        </p:nvSpPr>
        <p:spPr>
          <a:xfrm>
            <a:off x="714348" y="785794"/>
            <a:ext cx="2678938" cy="369332"/>
          </a:xfrm>
          <a:prstGeom prst="rect">
            <a:avLst/>
          </a:prstGeom>
        </p:spPr>
        <p:txBody>
          <a:bodyPr wrap="none">
            <a:spAutoFit/>
          </a:bodyPr>
          <a:lstStyle/>
          <a:p>
            <a:pPr lvl="0" fontAlgn="base">
              <a:spcBef>
                <a:spcPct val="0"/>
              </a:spcBef>
              <a:spcAft>
                <a:spcPct val="0"/>
              </a:spcAft>
            </a:pPr>
            <a:r>
              <a:rPr lang="en-GB" b="1" u="sng" dirty="0" smtClean="0">
                <a:solidFill>
                  <a:srgbClr val="000000"/>
                </a:solidFill>
                <a:latin typeface="Comic Sans MS" pitchFamily="66" charset="0"/>
              </a:rPr>
              <a:t>Machine Tools</a:t>
            </a:r>
            <a:r>
              <a:rPr lang="en-GB" b="1" dirty="0" smtClean="0">
                <a:solidFill>
                  <a:srgbClr val="000000"/>
                </a:solidFill>
                <a:latin typeface="Comic Sans MS" pitchFamily="66" charset="0"/>
              </a:rPr>
              <a:t> - Drills</a:t>
            </a:r>
            <a:endParaRPr lang="en-GB" b="1" u="sng" dirty="0" smtClean="0">
              <a:solidFill>
                <a:srgbClr val="000000"/>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tatic.ddmcdn.com/gif/willow/geography-of-new-brunswick3.gif"/>
          <p:cNvPicPr>
            <a:picLocks noChangeAspect="1" noChangeArrowheads="1"/>
          </p:cNvPicPr>
          <p:nvPr/>
        </p:nvPicPr>
        <p:blipFill>
          <a:blip r:embed="rId3"/>
          <a:srcRect/>
          <a:stretch>
            <a:fillRect/>
          </a:stretch>
        </p:blipFill>
        <p:spPr bwMode="auto">
          <a:xfrm>
            <a:off x="1928794" y="3643314"/>
            <a:ext cx="2000264" cy="2752364"/>
          </a:xfrm>
          <a:prstGeom prst="rect">
            <a:avLst/>
          </a:prstGeom>
          <a:noFill/>
        </p:spPr>
      </p:pic>
      <p:sp>
        <p:nvSpPr>
          <p:cNvPr id="5" name="TextBox 4"/>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Wood Introduction</a:t>
            </a:r>
            <a:endParaRPr lang="en-GB" sz="2800" b="1" u="sng" dirty="0">
              <a:solidFill>
                <a:schemeClr val="accent6">
                  <a:lumMod val="75000"/>
                </a:schemeClr>
              </a:solidFill>
              <a:latin typeface="Comic Sans MS" pitchFamily="66" charset="0"/>
            </a:endParaRPr>
          </a:p>
        </p:txBody>
      </p:sp>
      <p:sp>
        <p:nvSpPr>
          <p:cNvPr id="9" name="TextBox 8"/>
          <p:cNvSpPr txBox="1"/>
          <p:nvPr/>
        </p:nvSpPr>
        <p:spPr>
          <a:xfrm>
            <a:off x="642910" y="1142984"/>
            <a:ext cx="7786742" cy="646331"/>
          </a:xfrm>
          <a:prstGeom prst="rect">
            <a:avLst/>
          </a:prstGeom>
          <a:noFill/>
        </p:spPr>
        <p:txBody>
          <a:bodyPr wrap="square" rtlCol="0">
            <a:spAutoFit/>
          </a:bodyPr>
          <a:lstStyle/>
          <a:p>
            <a:r>
              <a:rPr lang="en-GB" dirty="0" smtClean="0">
                <a:latin typeface="Comic Sans MS" pitchFamily="66" charset="0"/>
              </a:rPr>
              <a:t>Woods can be classified into 3 main groups; </a:t>
            </a:r>
            <a:r>
              <a:rPr lang="en-GB" b="1" dirty="0" smtClean="0">
                <a:solidFill>
                  <a:schemeClr val="accent6">
                    <a:lumMod val="75000"/>
                  </a:schemeClr>
                </a:solidFill>
                <a:latin typeface="Comic Sans MS" pitchFamily="66" charset="0"/>
              </a:rPr>
              <a:t>Softwoods</a:t>
            </a:r>
            <a:r>
              <a:rPr lang="en-GB" b="1" dirty="0" smtClean="0">
                <a:latin typeface="Comic Sans MS" pitchFamily="66" charset="0"/>
              </a:rPr>
              <a:t>,</a:t>
            </a:r>
            <a:r>
              <a:rPr lang="en-GB" b="1" dirty="0" smtClean="0">
                <a:solidFill>
                  <a:schemeClr val="accent6">
                    <a:lumMod val="75000"/>
                  </a:schemeClr>
                </a:solidFill>
                <a:latin typeface="Comic Sans MS" pitchFamily="66" charset="0"/>
              </a:rPr>
              <a:t> Hardwoods </a:t>
            </a:r>
            <a:r>
              <a:rPr lang="en-GB" b="1" dirty="0" smtClean="0">
                <a:latin typeface="Comic Sans MS" pitchFamily="66" charset="0"/>
              </a:rPr>
              <a:t>&amp;</a:t>
            </a:r>
            <a:r>
              <a:rPr lang="en-GB" b="1" dirty="0" smtClean="0">
                <a:solidFill>
                  <a:schemeClr val="accent6">
                    <a:lumMod val="75000"/>
                  </a:schemeClr>
                </a:solidFill>
                <a:latin typeface="Comic Sans MS" pitchFamily="66" charset="0"/>
              </a:rPr>
              <a:t> Manufactured Boards</a:t>
            </a:r>
            <a:r>
              <a:rPr lang="en-GB" b="1" dirty="0" smtClean="0">
                <a:latin typeface="Comic Sans MS" pitchFamily="66" charset="0"/>
              </a:rPr>
              <a:t>.</a:t>
            </a:r>
            <a:endParaRPr lang="en-GB" b="1" dirty="0">
              <a:latin typeface="Comic Sans MS" pitchFamily="66" charset="0"/>
            </a:endParaRPr>
          </a:p>
        </p:txBody>
      </p:sp>
      <p:sp>
        <p:nvSpPr>
          <p:cNvPr id="10" name="TextBox 9"/>
          <p:cNvSpPr txBox="1"/>
          <p:nvPr/>
        </p:nvSpPr>
        <p:spPr>
          <a:xfrm>
            <a:off x="500034" y="2169092"/>
            <a:ext cx="2714644" cy="2831544"/>
          </a:xfrm>
          <a:prstGeom prst="rect">
            <a:avLst/>
          </a:prstGeom>
          <a:noFill/>
        </p:spPr>
        <p:txBody>
          <a:bodyPr wrap="square" rtlCol="0">
            <a:spAutoFit/>
          </a:bodyPr>
          <a:lstStyle/>
          <a:p>
            <a:r>
              <a:rPr lang="en-GB" b="1" dirty="0" smtClean="0">
                <a:solidFill>
                  <a:schemeClr val="accent6">
                    <a:lumMod val="75000"/>
                  </a:schemeClr>
                </a:solidFill>
                <a:latin typeface="Comic Sans MS" pitchFamily="66" charset="0"/>
              </a:rPr>
              <a:t>Softwoods</a:t>
            </a:r>
            <a:r>
              <a:rPr lang="en-GB" sz="1600" dirty="0" smtClean="0">
                <a:latin typeface="Comic Sans MS" pitchFamily="66" charset="0"/>
              </a:rPr>
              <a:t>: These come from </a:t>
            </a:r>
            <a:r>
              <a:rPr lang="en-GB" sz="1600" b="1" dirty="0" smtClean="0">
                <a:latin typeface="Comic Sans MS" pitchFamily="66" charset="0"/>
              </a:rPr>
              <a:t>coniferous trees</a:t>
            </a:r>
            <a:r>
              <a:rPr lang="en-GB" sz="1600" dirty="0" smtClean="0">
                <a:latin typeface="Comic Sans MS" pitchFamily="66" charset="0"/>
              </a:rPr>
              <a:t> (trees that have needle like leaves and last throughout the year) these </a:t>
            </a:r>
            <a:r>
              <a:rPr lang="en-GB" sz="1600" b="1" dirty="0" smtClean="0">
                <a:latin typeface="Comic Sans MS" pitchFamily="66" charset="0"/>
              </a:rPr>
              <a:t>grow quickly </a:t>
            </a:r>
            <a:r>
              <a:rPr lang="en-GB" sz="1600" dirty="0" smtClean="0">
                <a:latin typeface="Comic Sans MS" pitchFamily="66" charset="0"/>
              </a:rPr>
              <a:t>and can be replaced quickly after being cut down. Softwoods are</a:t>
            </a:r>
          </a:p>
          <a:p>
            <a:r>
              <a:rPr lang="en-GB" sz="1600" dirty="0" smtClean="0">
                <a:latin typeface="Comic Sans MS" pitchFamily="66" charset="0"/>
              </a:rPr>
              <a:t> relatively </a:t>
            </a:r>
            <a:r>
              <a:rPr lang="en-GB" sz="1600" b="1" dirty="0" smtClean="0">
                <a:latin typeface="Comic Sans MS" pitchFamily="66" charset="0"/>
              </a:rPr>
              <a:t>cheap</a:t>
            </a:r>
          </a:p>
          <a:p>
            <a:r>
              <a:rPr lang="en-GB" sz="1600" b="1" dirty="0" smtClean="0">
                <a:latin typeface="Comic Sans MS" pitchFamily="66" charset="0"/>
              </a:rPr>
              <a:t> to buy.</a:t>
            </a:r>
            <a:endParaRPr lang="en-GB" sz="1600" b="1" dirty="0">
              <a:latin typeface="Comic Sans MS" pitchFamily="66" charset="0"/>
            </a:endParaRPr>
          </a:p>
        </p:txBody>
      </p:sp>
      <p:graphicFrame>
        <p:nvGraphicFramePr>
          <p:cNvPr id="6" name="Table 5"/>
          <p:cNvGraphicFramePr>
            <a:graphicFrameLocks noGrp="1"/>
          </p:cNvGraphicFramePr>
          <p:nvPr/>
        </p:nvGraphicFramePr>
        <p:xfrm>
          <a:off x="3643306" y="1860114"/>
          <a:ext cx="5024429" cy="4497844"/>
        </p:xfrm>
        <a:graphic>
          <a:graphicData uri="http://schemas.openxmlformats.org/drawingml/2006/table">
            <a:tbl>
              <a:tblPr/>
              <a:tblGrid>
                <a:gridCol w="937208"/>
                <a:gridCol w="1908492"/>
                <a:gridCol w="1731248"/>
                <a:gridCol w="447481"/>
              </a:tblGrid>
              <a:tr h="424367">
                <a:tc>
                  <a:txBody>
                    <a:bodyPr/>
                    <a:lstStyle/>
                    <a:p>
                      <a:pPr marR="0" indent="0" algn="l" rtl="0">
                        <a:spcBef>
                          <a:spcPts val="0"/>
                        </a:spcBef>
                        <a:spcAft>
                          <a:spcPts val="0"/>
                        </a:spcAft>
                      </a:pPr>
                      <a:r>
                        <a:rPr lang="en-GB" sz="1100" b="1" kern="1400" dirty="0">
                          <a:solidFill>
                            <a:srgbClr val="000000"/>
                          </a:solidFill>
                          <a:latin typeface="Comic Sans MS"/>
                        </a:rPr>
                        <a:t>Name</a:t>
                      </a:r>
                      <a:endParaRPr lang="en-GB" sz="900"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100" b="1" kern="1400" dirty="0">
                          <a:solidFill>
                            <a:srgbClr val="000000"/>
                          </a:solidFill>
                          <a:latin typeface="Comic Sans MS"/>
                        </a:rPr>
                        <a:t>Properties</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100" b="1" kern="1400" dirty="0">
                          <a:solidFill>
                            <a:srgbClr val="000000"/>
                          </a:solidFill>
                          <a:latin typeface="Comic Sans MS"/>
                        </a:rPr>
                        <a:t>Uses</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100" b="1" kern="1400" dirty="0">
                          <a:solidFill>
                            <a:srgbClr val="000000"/>
                          </a:solidFill>
                          <a:latin typeface="Comic Sans MS"/>
                        </a:rPr>
                        <a:t>Cost</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1127630">
                <a:tc>
                  <a:txBody>
                    <a:bodyPr/>
                    <a:lstStyle/>
                    <a:p>
                      <a:pPr marR="0" indent="0" algn="l" rtl="0">
                        <a:spcBef>
                          <a:spcPts val="0"/>
                        </a:spcBef>
                        <a:spcAft>
                          <a:spcPts val="0"/>
                        </a:spcAft>
                      </a:pPr>
                      <a:r>
                        <a:rPr lang="en-GB" sz="1100" b="1" kern="1400" dirty="0">
                          <a:solidFill>
                            <a:srgbClr val="000000"/>
                          </a:solidFill>
                          <a:latin typeface="Comic Sans MS"/>
                        </a:rPr>
                        <a:t>Red Pine</a:t>
                      </a:r>
                      <a:endParaRPr lang="en-GB" sz="9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Straight grained, but knotty, quite strong and easy to work. Red/orange in colour</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Building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construction</a:t>
                      </a:r>
                      <a:r>
                        <a:rPr lang="en-GB" sz="1100" kern="1400" dirty="0" smtClean="0">
                          <a:solidFill>
                            <a:srgbClr val="000000"/>
                          </a:solidFill>
                          <a:latin typeface="Comic Sans MS"/>
                        </a:rPr>
                        <a:t>.</a:t>
                      </a:r>
                    </a:p>
                    <a:p>
                      <a:pPr marR="0" indent="0" algn="l" rtl="0">
                        <a:spcBef>
                          <a:spcPts val="0"/>
                        </a:spcBef>
                        <a:spcAft>
                          <a:spcPts val="0"/>
                        </a:spcAft>
                      </a:pPr>
                      <a:r>
                        <a:rPr lang="en-GB" sz="1100" kern="1400" dirty="0" smtClean="0">
                          <a:solidFill>
                            <a:srgbClr val="000000"/>
                          </a:solidFill>
                          <a:latin typeface="Comic Sans MS"/>
                        </a:rPr>
                        <a:t>Needs </a:t>
                      </a:r>
                      <a:r>
                        <a:rPr lang="en-GB" sz="1100" kern="1400" dirty="0">
                          <a:solidFill>
                            <a:srgbClr val="000000"/>
                          </a:solidFill>
                          <a:latin typeface="Comic Sans MS"/>
                        </a:rPr>
                        <a:t>good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protection when used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outside.</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Low</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830">
                <a:tc>
                  <a:txBody>
                    <a:bodyPr/>
                    <a:lstStyle/>
                    <a:p>
                      <a:pPr marR="0" indent="0" algn="l" rtl="0">
                        <a:spcBef>
                          <a:spcPts val="0"/>
                        </a:spcBef>
                        <a:spcAft>
                          <a:spcPts val="0"/>
                        </a:spcAft>
                      </a:pPr>
                      <a:r>
                        <a:rPr lang="en-GB" sz="1100" b="1" kern="1400" dirty="0">
                          <a:solidFill>
                            <a:srgbClr val="000000"/>
                          </a:solidFill>
                          <a:latin typeface="Comic Sans MS"/>
                        </a:rPr>
                        <a:t>Parana Pine</a:t>
                      </a:r>
                      <a:endParaRPr lang="en-GB" sz="9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Straight grained with few knots. Quite strong and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durable but warps easily.</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 quality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interior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construction and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furniture.</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168">
                <a:tc>
                  <a:txBody>
                    <a:bodyPr/>
                    <a:lstStyle/>
                    <a:p>
                      <a:pPr marR="0" indent="0" algn="l" rtl="0">
                        <a:spcBef>
                          <a:spcPts val="0"/>
                        </a:spcBef>
                        <a:spcAft>
                          <a:spcPts val="0"/>
                        </a:spcAft>
                      </a:pPr>
                      <a:r>
                        <a:rPr lang="en-GB" sz="1100" b="1" kern="1400" dirty="0">
                          <a:solidFill>
                            <a:srgbClr val="000000"/>
                          </a:solidFill>
                          <a:latin typeface="Comic Sans MS"/>
                        </a:rPr>
                        <a:t>Spruce (whitewood)</a:t>
                      </a:r>
                      <a:endParaRPr lang="en-GB" sz="9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Quite strong with few knots. </a:t>
                      </a:r>
                      <a:br>
                        <a:rPr lang="en-GB" sz="1100" kern="1400" dirty="0">
                          <a:solidFill>
                            <a:srgbClr val="000000"/>
                          </a:solidFill>
                          <a:latin typeface="Comic Sans MS"/>
                        </a:rPr>
                      </a:br>
                      <a:r>
                        <a:rPr lang="en-GB" sz="1100" kern="1400" dirty="0">
                          <a:solidFill>
                            <a:srgbClr val="000000"/>
                          </a:solidFill>
                          <a:latin typeface="Comic Sans MS"/>
                        </a:rPr>
                        <a:t>Resistant to splitting but not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durable.</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Fitted furniture e.g. Kitchen cabinets.</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Low</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8755">
                <a:tc>
                  <a:txBody>
                    <a:bodyPr/>
                    <a:lstStyle/>
                    <a:p>
                      <a:pPr marR="0" indent="0" algn="l" rtl="0">
                        <a:spcBef>
                          <a:spcPts val="0"/>
                        </a:spcBef>
                        <a:spcAft>
                          <a:spcPts val="0"/>
                        </a:spcAft>
                      </a:pPr>
                      <a:r>
                        <a:rPr lang="en-GB" sz="1100" b="1" kern="1400" dirty="0">
                          <a:solidFill>
                            <a:srgbClr val="000000"/>
                          </a:solidFill>
                          <a:latin typeface="Comic Sans MS"/>
                        </a:rPr>
                        <a:t>Cedar</a:t>
                      </a:r>
                      <a:endParaRPr lang="en-GB" sz="9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Straight grained and knot free. Very light and durable. Quite soft</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Shed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construction and good quality fencing.</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l="840" t="38086" r="2588" b="16015"/>
          <a:stretch>
            <a:fillRect/>
          </a:stretch>
        </p:blipFill>
        <p:spPr bwMode="auto">
          <a:xfrm>
            <a:off x="428596" y="3429527"/>
            <a:ext cx="8215370" cy="2928431"/>
          </a:xfrm>
          <a:prstGeom prst="rect">
            <a:avLst/>
          </a:prstGeom>
          <a:noFill/>
          <a:ln w="9525">
            <a:noFill/>
            <a:miter lim="800000"/>
            <a:headEnd/>
            <a:tailEnd/>
          </a:ln>
          <a:effectLst/>
        </p:spPr>
      </p:pic>
      <p:pic>
        <p:nvPicPr>
          <p:cNvPr id="24581" name="Picture 5" descr="http://static.ddmcdn.com/gif/power-drill-1.jpg"/>
          <p:cNvPicPr>
            <a:picLocks noChangeAspect="1" noChangeArrowheads="1"/>
          </p:cNvPicPr>
          <p:nvPr/>
        </p:nvPicPr>
        <p:blipFill>
          <a:blip r:embed="rId3"/>
          <a:srcRect/>
          <a:stretch>
            <a:fillRect/>
          </a:stretch>
        </p:blipFill>
        <p:spPr bwMode="auto">
          <a:xfrm>
            <a:off x="5214942" y="714356"/>
            <a:ext cx="3357586" cy="2518190"/>
          </a:xfrm>
          <a:prstGeom prst="rect">
            <a:avLst/>
          </a:prstGeom>
          <a:noFill/>
        </p:spPr>
      </p:pic>
      <p:sp>
        <p:nvSpPr>
          <p:cNvPr id="5" name="Rectangle 4"/>
          <p:cNvSpPr/>
          <p:nvPr/>
        </p:nvSpPr>
        <p:spPr>
          <a:xfrm>
            <a:off x="714348" y="785794"/>
            <a:ext cx="2678938" cy="369332"/>
          </a:xfrm>
          <a:prstGeom prst="rect">
            <a:avLst/>
          </a:prstGeom>
        </p:spPr>
        <p:txBody>
          <a:bodyPr wrap="none">
            <a:spAutoFit/>
          </a:bodyPr>
          <a:lstStyle/>
          <a:p>
            <a:pPr lvl="0" fontAlgn="base">
              <a:spcBef>
                <a:spcPct val="0"/>
              </a:spcBef>
              <a:spcAft>
                <a:spcPct val="0"/>
              </a:spcAft>
            </a:pPr>
            <a:r>
              <a:rPr lang="en-GB" b="1" u="sng" dirty="0" smtClean="0">
                <a:solidFill>
                  <a:srgbClr val="000000"/>
                </a:solidFill>
                <a:latin typeface="Comic Sans MS" pitchFamily="66" charset="0"/>
              </a:rPr>
              <a:t>Machine Tools</a:t>
            </a:r>
            <a:r>
              <a:rPr lang="en-GB" b="1" dirty="0" smtClean="0">
                <a:solidFill>
                  <a:srgbClr val="000000"/>
                </a:solidFill>
                <a:latin typeface="Comic Sans MS" pitchFamily="66" charset="0"/>
              </a:rPr>
              <a:t> - Drills</a:t>
            </a:r>
            <a:endParaRPr lang="en-GB" b="1" u="sng" dirty="0" smtClean="0">
              <a:solidFill>
                <a:srgbClr val="000000"/>
              </a:solidFill>
              <a:latin typeface="Comic Sans MS" pitchFamily="66" charset="0"/>
            </a:endParaRPr>
          </a:p>
        </p:txBody>
      </p:sp>
      <p:sp>
        <p:nvSpPr>
          <p:cNvPr id="6" name="Rectangle 5"/>
          <p:cNvSpPr/>
          <p:nvPr/>
        </p:nvSpPr>
        <p:spPr>
          <a:xfrm>
            <a:off x="3143240" y="1214422"/>
            <a:ext cx="3786214" cy="1446550"/>
          </a:xfrm>
          <a:prstGeom prst="rect">
            <a:avLst/>
          </a:prstGeom>
        </p:spPr>
        <p:txBody>
          <a:bodyPr wrap="square">
            <a:spAutoFit/>
          </a:bodyPr>
          <a:lstStyle/>
          <a:p>
            <a:pPr lvl="0" fontAlgn="base">
              <a:spcBef>
                <a:spcPct val="0"/>
              </a:spcBef>
              <a:spcAft>
                <a:spcPct val="0"/>
              </a:spcAft>
            </a:pPr>
            <a:r>
              <a:rPr lang="en-GB" b="1" u="sng" dirty="0" smtClean="0">
                <a:solidFill>
                  <a:srgbClr val="000000"/>
                </a:solidFill>
                <a:latin typeface="Comic Sans MS" pitchFamily="66" charset="0"/>
              </a:rPr>
              <a:t>Cordless Drill</a:t>
            </a:r>
            <a:r>
              <a:rPr lang="en-GB" b="1" dirty="0" smtClean="0">
                <a:solidFill>
                  <a:srgbClr val="000000"/>
                </a:solidFill>
                <a:latin typeface="Comic Sans MS" pitchFamily="66" charset="0"/>
              </a:rPr>
              <a:t> </a:t>
            </a:r>
            <a:r>
              <a:rPr lang="en-GB" sz="1400" dirty="0" smtClean="0">
                <a:solidFill>
                  <a:srgbClr val="000000"/>
                </a:solidFill>
                <a:latin typeface="Comic Sans MS" pitchFamily="66" charset="0"/>
              </a:rPr>
              <a:t>This does the same as the bench and pillar drill, but because it is not attached to anything it can drill holes in more awkward areas. This can also be used as an electric screwdriver if the drill bit is changed for a screw bit.</a:t>
            </a:r>
            <a:endParaRPr lang="en-GB" sz="1400" b="1" u="sng" dirty="0" smtClean="0">
              <a:solidFill>
                <a:srgbClr val="000000"/>
              </a:solidFill>
              <a:latin typeface="Comic Sans MS" pitchFamily="66" charset="0"/>
            </a:endParaRPr>
          </a:p>
        </p:txBody>
      </p:sp>
      <p:sp>
        <p:nvSpPr>
          <p:cNvPr id="7" name="Rectangle 6"/>
          <p:cNvSpPr/>
          <p:nvPr/>
        </p:nvSpPr>
        <p:spPr>
          <a:xfrm>
            <a:off x="500034" y="3131106"/>
            <a:ext cx="1284326" cy="369332"/>
          </a:xfrm>
          <a:prstGeom prst="rect">
            <a:avLst/>
          </a:prstGeom>
        </p:spPr>
        <p:txBody>
          <a:bodyPr wrap="none">
            <a:spAutoFit/>
          </a:bodyPr>
          <a:lstStyle/>
          <a:p>
            <a:pPr lvl="0" fontAlgn="base">
              <a:spcBef>
                <a:spcPct val="0"/>
              </a:spcBef>
              <a:spcAft>
                <a:spcPct val="0"/>
              </a:spcAft>
            </a:pPr>
            <a:r>
              <a:rPr lang="en-GB" b="1" u="sng" dirty="0" smtClean="0">
                <a:solidFill>
                  <a:srgbClr val="000000"/>
                </a:solidFill>
                <a:latin typeface="Comic Sans MS" pitchFamily="66" charset="0"/>
              </a:rPr>
              <a:t>Drills Bits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a:srcRect l="5859" t="20508" r="8447" b="10156"/>
          <a:stretch>
            <a:fillRect/>
          </a:stretch>
        </p:blipFill>
        <p:spPr bwMode="auto">
          <a:xfrm>
            <a:off x="1000100" y="2137621"/>
            <a:ext cx="7072362" cy="4291775"/>
          </a:xfrm>
          <a:prstGeom prst="rect">
            <a:avLst/>
          </a:prstGeom>
          <a:noFill/>
          <a:ln w="9525">
            <a:noFill/>
            <a:miter lim="800000"/>
            <a:headEnd/>
            <a:tailEnd/>
          </a:ln>
          <a:effectLst/>
        </p:spPr>
      </p:pic>
      <p:sp>
        <p:nvSpPr>
          <p:cNvPr id="3" name="TextBox 2"/>
          <p:cNvSpPr txBox="1"/>
          <p:nvPr/>
        </p:nvSpPr>
        <p:spPr>
          <a:xfrm>
            <a:off x="357158" y="357166"/>
            <a:ext cx="4286280" cy="369332"/>
          </a:xfrm>
          <a:prstGeom prst="rect">
            <a:avLst/>
          </a:prstGeom>
          <a:noFill/>
        </p:spPr>
        <p:txBody>
          <a:bodyPr wrap="square" rtlCol="0">
            <a:spAutoFit/>
          </a:bodyPr>
          <a:lstStyle/>
          <a:p>
            <a:r>
              <a:rPr lang="en-GB" b="1" u="sng" dirty="0" smtClean="0">
                <a:latin typeface="Comic Sans MS" pitchFamily="66" charset="0"/>
              </a:rPr>
              <a:t>Sustainable Forrest Lifecycle </a:t>
            </a:r>
            <a:endParaRPr lang="en-GB" b="1" u="sng" dirty="0">
              <a:latin typeface="Comic Sans MS" pitchFamily="66" charset="0"/>
            </a:endParaRPr>
          </a:p>
        </p:txBody>
      </p:sp>
      <p:sp>
        <p:nvSpPr>
          <p:cNvPr id="4" name="TextBox 3"/>
          <p:cNvSpPr txBox="1"/>
          <p:nvPr/>
        </p:nvSpPr>
        <p:spPr>
          <a:xfrm>
            <a:off x="571472" y="714356"/>
            <a:ext cx="8001056" cy="1384995"/>
          </a:xfrm>
          <a:prstGeom prst="rect">
            <a:avLst/>
          </a:prstGeom>
          <a:noFill/>
        </p:spPr>
        <p:txBody>
          <a:bodyPr wrap="square" rtlCol="0">
            <a:spAutoFit/>
          </a:bodyPr>
          <a:lstStyle/>
          <a:p>
            <a:r>
              <a:rPr lang="en-GB" sz="1400" dirty="0" smtClean="0">
                <a:latin typeface="Comic Sans MS" pitchFamily="66" charset="0"/>
              </a:rPr>
              <a:t>The forest is a working environment, producing wood products such as wood pulp for the paper / card industry and wood based materials for furniture manufacture and the construction industry. Great care is taken to ensure the safety of wildlife and to preserve the natural environment.</a:t>
            </a:r>
            <a:br>
              <a:rPr lang="en-GB" sz="1400" dirty="0" smtClean="0">
                <a:latin typeface="Comic Sans MS" pitchFamily="66" charset="0"/>
              </a:rPr>
            </a:br>
            <a:r>
              <a:rPr lang="en-GB" sz="1400" dirty="0" smtClean="0">
                <a:latin typeface="Comic Sans MS" pitchFamily="66" charset="0"/>
              </a:rPr>
              <a:t>Sustainable forests are the result of a commonsense policy to replace trees that are felled so that forests continue to exist providing natural materials for us all.</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oald8.oxfordlearnersdictionaries.com/media/oald8/fullsize/d/dec/decid/deciduous_trees_comp.jpg"/>
          <p:cNvPicPr>
            <a:picLocks noChangeAspect="1" noChangeArrowheads="1"/>
          </p:cNvPicPr>
          <p:nvPr/>
        </p:nvPicPr>
        <p:blipFill>
          <a:blip r:embed="rId3"/>
          <a:srcRect l="48047" t="9375" r="33203" b="62500"/>
          <a:stretch>
            <a:fillRect/>
          </a:stretch>
        </p:blipFill>
        <p:spPr bwMode="auto">
          <a:xfrm>
            <a:off x="1785918" y="4357694"/>
            <a:ext cx="1841513" cy="2071702"/>
          </a:xfrm>
          <a:prstGeom prst="rect">
            <a:avLst/>
          </a:prstGeom>
          <a:noFill/>
        </p:spPr>
      </p:pic>
      <p:sp>
        <p:nvSpPr>
          <p:cNvPr id="5" name="TextBox 4"/>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Wood Introduction</a:t>
            </a:r>
            <a:endParaRPr lang="en-GB" sz="2800" b="1" u="sng" dirty="0">
              <a:solidFill>
                <a:schemeClr val="accent6">
                  <a:lumMod val="75000"/>
                </a:schemeClr>
              </a:solidFill>
              <a:latin typeface="Comic Sans MS" pitchFamily="66" charset="0"/>
            </a:endParaRPr>
          </a:p>
        </p:txBody>
      </p:sp>
      <p:sp>
        <p:nvSpPr>
          <p:cNvPr id="9" name="TextBox 8"/>
          <p:cNvSpPr txBox="1"/>
          <p:nvPr/>
        </p:nvSpPr>
        <p:spPr>
          <a:xfrm>
            <a:off x="642910" y="1142984"/>
            <a:ext cx="7786742" cy="646331"/>
          </a:xfrm>
          <a:prstGeom prst="rect">
            <a:avLst/>
          </a:prstGeom>
          <a:noFill/>
        </p:spPr>
        <p:txBody>
          <a:bodyPr wrap="square" rtlCol="0">
            <a:spAutoFit/>
          </a:bodyPr>
          <a:lstStyle/>
          <a:p>
            <a:r>
              <a:rPr lang="en-GB" dirty="0" smtClean="0">
                <a:latin typeface="Comic Sans MS" pitchFamily="66" charset="0"/>
              </a:rPr>
              <a:t>Woods can be classified into 3 main groups; </a:t>
            </a:r>
            <a:r>
              <a:rPr lang="en-GB" b="1" dirty="0" smtClean="0">
                <a:solidFill>
                  <a:schemeClr val="accent6">
                    <a:lumMod val="75000"/>
                  </a:schemeClr>
                </a:solidFill>
                <a:latin typeface="Comic Sans MS" pitchFamily="66" charset="0"/>
              </a:rPr>
              <a:t>Softwoods</a:t>
            </a:r>
            <a:r>
              <a:rPr lang="en-GB" b="1" dirty="0" smtClean="0">
                <a:latin typeface="Comic Sans MS" pitchFamily="66" charset="0"/>
              </a:rPr>
              <a:t>,</a:t>
            </a:r>
            <a:r>
              <a:rPr lang="en-GB" b="1" dirty="0" smtClean="0">
                <a:solidFill>
                  <a:schemeClr val="accent6">
                    <a:lumMod val="75000"/>
                  </a:schemeClr>
                </a:solidFill>
                <a:latin typeface="Comic Sans MS" pitchFamily="66" charset="0"/>
              </a:rPr>
              <a:t> Hardwoods </a:t>
            </a:r>
            <a:r>
              <a:rPr lang="en-GB" b="1" dirty="0" smtClean="0">
                <a:latin typeface="Comic Sans MS" pitchFamily="66" charset="0"/>
              </a:rPr>
              <a:t>&amp;</a:t>
            </a:r>
            <a:r>
              <a:rPr lang="en-GB" b="1" dirty="0" smtClean="0">
                <a:solidFill>
                  <a:schemeClr val="accent6">
                    <a:lumMod val="75000"/>
                  </a:schemeClr>
                </a:solidFill>
                <a:latin typeface="Comic Sans MS" pitchFamily="66" charset="0"/>
              </a:rPr>
              <a:t> Manufactured Boards</a:t>
            </a:r>
            <a:r>
              <a:rPr lang="en-GB" b="1" dirty="0" smtClean="0">
                <a:latin typeface="Comic Sans MS" pitchFamily="66" charset="0"/>
              </a:rPr>
              <a:t>.</a:t>
            </a:r>
            <a:endParaRPr lang="en-GB" b="1" dirty="0">
              <a:latin typeface="Comic Sans MS" pitchFamily="66" charset="0"/>
            </a:endParaRPr>
          </a:p>
        </p:txBody>
      </p:sp>
      <p:sp>
        <p:nvSpPr>
          <p:cNvPr id="10" name="TextBox 9"/>
          <p:cNvSpPr txBox="1"/>
          <p:nvPr/>
        </p:nvSpPr>
        <p:spPr>
          <a:xfrm>
            <a:off x="500034" y="2169092"/>
            <a:ext cx="2714644" cy="4308872"/>
          </a:xfrm>
          <a:prstGeom prst="rect">
            <a:avLst/>
          </a:prstGeom>
          <a:noFill/>
        </p:spPr>
        <p:txBody>
          <a:bodyPr wrap="square" rtlCol="0">
            <a:spAutoFit/>
          </a:bodyPr>
          <a:lstStyle/>
          <a:p>
            <a:r>
              <a:rPr lang="en-GB" b="1" dirty="0" smtClean="0">
                <a:solidFill>
                  <a:schemeClr val="accent6">
                    <a:lumMod val="75000"/>
                  </a:schemeClr>
                </a:solidFill>
                <a:latin typeface="Comic Sans MS" pitchFamily="66" charset="0"/>
              </a:rPr>
              <a:t>Hardwoods</a:t>
            </a:r>
            <a:r>
              <a:rPr lang="en-GB" sz="1600" dirty="0" smtClean="0">
                <a:latin typeface="Comic Sans MS" pitchFamily="66" charset="0"/>
              </a:rPr>
              <a:t>: These come from </a:t>
            </a:r>
            <a:r>
              <a:rPr lang="en-GB" sz="1600" b="1" dirty="0" smtClean="0">
                <a:latin typeface="Comic Sans MS" pitchFamily="66" charset="0"/>
              </a:rPr>
              <a:t>deciduous trees</a:t>
            </a:r>
            <a:r>
              <a:rPr lang="en-GB" sz="1600" dirty="0" smtClean="0">
                <a:latin typeface="Comic Sans MS" pitchFamily="66" charset="0"/>
              </a:rPr>
              <a:t> (trees that lose their leaves every winter). They </a:t>
            </a:r>
            <a:r>
              <a:rPr lang="en-GB" sz="1600" b="1" dirty="0" smtClean="0">
                <a:latin typeface="Comic Sans MS" pitchFamily="66" charset="0"/>
              </a:rPr>
              <a:t>grow slowly</a:t>
            </a:r>
            <a:r>
              <a:rPr lang="en-GB" sz="1600" dirty="0" smtClean="0">
                <a:latin typeface="Comic Sans MS" pitchFamily="66" charset="0"/>
              </a:rPr>
              <a:t> and sometimes have twisted trunks. They are often not replaced when cut down and take a </a:t>
            </a:r>
            <a:r>
              <a:rPr lang="en-GB" sz="1600" b="1" dirty="0" smtClean="0">
                <a:latin typeface="Comic Sans MS" pitchFamily="66" charset="0"/>
              </a:rPr>
              <a:t>long time to grow</a:t>
            </a:r>
            <a:r>
              <a:rPr lang="en-GB" sz="1600" dirty="0" smtClean="0">
                <a:latin typeface="Comic Sans MS" pitchFamily="66" charset="0"/>
              </a:rPr>
              <a:t>. Their</a:t>
            </a:r>
          </a:p>
          <a:p>
            <a:r>
              <a:rPr lang="en-GB" sz="1600" dirty="0" smtClean="0">
                <a:latin typeface="Comic Sans MS" pitchFamily="66" charset="0"/>
              </a:rPr>
              <a:t> wood is </a:t>
            </a:r>
          </a:p>
          <a:p>
            <a:r>
              <a:rPr lang="en-GB" sz="1600" b="1" dirty="0" smtClean="0">
                <a:latin typeface="Comic Sans MS" pitchFamily="66" charset="0"/>
              </a:rPr>
              <a:t>Expensive</a:t>
            </a:r>
          </a:p>
          <a:p>
            <a:r>
              <a:rPr lang="en-GB" sz="1600" dirty="0" smtClean="0">
                <a:latin typeface="Comic Sans MS" pitchFamily="66" charset="0"/>
              </a:rPr>
              <a:t>and used for</a:t>
            </a:r>
          </a:p>
          <a:p>
            <a:r>
              <a:rPr lang="en-GB" sz="1600" dirty="0" smtClean="0">
                <a:latin typeface="Comic Sans MS" pitchFamily="66" charset="0"/>
              </a:rPr>
              <a:t>high quality</a:t>
            </a:r>
          </a:p>
          <a:p>
            <a:r>
              <a:rPr lang="en-GB" sz="1600" dirty="0" smtClean="0">
                <a:latin typeface="Comic Sans MS" pitchFamily="66" charset="0"/>
              </a:rPr>
              <a:t>products.</a:t>
            </a:r>
          </a:p>
          <a:p>
            <a:r>
              <a:rPr lang="en-GB" sz="1600" dirty="0" smtClean="0">
                <a:latin typeface="Comic Sans MS" pitchFamily="66" charset="0"/>
              </a:rPr>
              <a:t> </a:t>
            </a:r>
          </a:p>
          <a:p>
            <a:endParaRPr lang="en-GB" sz="1600" b="1" dirty="0">
              <a:latin typeface="Comic Sans MS" pitchFamily="66" charset="0"/>
            </a:endParaRPr>
          </a:p>
        </p:txBody>
      </p:sp>
      <p:graphicFrame>
        <p:nvGraphicFramePr>
          <p:cNvPr id="11" name="Table 10"/>
          <p:cNvGraphicFramePr>
            <a:graphicFrameLocks noGrp="1"/>
          </p:cNvGraphicFramePr>
          <p:nvPr/>
        </p:nvGraphicFramePr>
        <p:xfrm>
          <a:off x="3643306" y="1928802"/>
          <a:ext cx="5095868" cy="4445632"/>
        </p:xfrm>
        <a:graphic>
          <a:graphicData uri="http://schemas.openxmlformats.org/drawingml/2006/table">
            <a:tbl>
              <a:tblPr/>
              <a:tblGrid>
                <a:gridCol w="875849"/>
                <a:gridCol w="1884920"/>
                <a:gridCol w="1881255"/>
                <a:gridCol w="453844"/>
              </a:tblGrid>
              <a:tr h="500066">
                <a:tc>
                  <a:txBody>
                    <a:bodyPr/>
                    <a:lstStyle/>
                    <a:p>
                      <a:pPr marR="0" indent="0" algn="l" rtl="0">
                        <a:spcBef>
                          <a:spcPts val="0"/>
                        </a:spcBef>
                        <a:spcAft>
                          <a:spcPts val="0"/>
                        </a:spcAft>
                      </a:pPr>
                      <a:r>
                        <a:rPr lang="en-GB" sz="1100" b="1" kern="1400" dirty="0">
                          <a:solidFill>
                            <a:srgbClr val="000000"/>
                          </a:solidFill>
                          <a:latin typeface="Comic Sans MS"/>
                        </a:rPr>
                        <a:t>Name</a:t>
                      </a:r>
                      <a:endParaRPr lang="en-GB" sz="900"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100" b="1" kern="1400" dirty="0">
                          <a:solidFill>
                            <a:srgbClr val="000000"/>
                          </a:solidFill>
                          <a:latin typeface="Comic Sans MS"/>
                        </a:rPr>
                        <a:t>Properties</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100" b="1" kern="1400" dirty="0">
                          <a:solidFill>
                            <a:srgbClr val="000000"/>
                          </a:solidFill>
                          <a:latin typeface="Comic Sans MS"/>
                        </a:rPr>
                        <a:t>Uses</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100" b="1" kern="1400" dirty="0">
                          <a:solidFill>
                            <a:srgbClr val="000000"/>
                          </a:solidFill>
                          <a:latin typeface="Comic Sans MS"/>
                        </a:rPr>
                        <a:t>Cost</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924272">
                <a:tc>
                  <a:txBody>
                    <a:bodyPr/>
                    <a:lstStyle/>
                    <a:p>
                      <a:pPr marR="0" indent="0" algn="l" rtl="0">
                        <a:spcBef>
                          <a:spcPts val="0"/>
                        </a:spcBef>
                        <a:spcAft>
                          <a:spcPts val="0"/>
                        </a:spcAft>
                      </a:pPr>
                      <a:r>
                        <a:rPr lang="en-GB" sz="1100" b="1" kern="1400" dirty="0">
                          <a:solidFill>
                            <a:srgbClr val="000000"/>
                          </a:solidFill>
                          <a:latin typeface="Comic Sans MS"/>
                        </a:rPr>
                        <a:t>Ash</a:t>
                      </a:r>
                      <a:endParaRPr lang="en-GB" sz="9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Light in colour, flexible, tough bends well and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varnishes well.</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Tool handles, cricket/baseball bats, snooker cues, ladders and veneers.</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Med</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2554">
                <a:tc>
                  <a:txBody>
                    <a:bodyPr/>
                    <a:lstStyle/>
                    <a:p>
                      <a:pPr marR="0" indent="0" algn="l" rtl="0">
                        <a:spcBef>
                          <a:spcPts val="0"/>
                        </a:spcBef>
                        <a:spcAft>
                          <a:spcPts val="0"/>
                        </a:spcAft>
                      </a:pPr>
                      <a:r>
                        <a:rPr lang="en-GB" sz="1100" b="1" kern="1400" dirty="0">
                          <a:solidFill>
                            <a:srgbClr val="000000"/>
                          </a:solidFill>
                          <a:latin typeface="Comic Sans MS"/>
                        </a:rPr>
                        <a:t>Beech</a:t>
                      </a:r>
                      <a:endParaRPr lang="en-GB" sz="9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Mid-brown colour, hard, strong, tough, tends to warp but bends well.</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 quality</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furniture, toys, tool handles and veneers.</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Med </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2554">
                <a:tc>
                  <a:txBody>
                    <a:bodyPr/>
                    <a:lstStyle/>
                    <a:p>
                      <a:pPr marR="0" indent="0" algn="l" rtl="0">
                        <a:spcBef>
                          <a:spcPts val="0"/>
                        </a:spcBef>
                        <a:spcAft>
                          <a:spcPts val="0"/>
                        </a:spcAft>
                      </a:pPr>
                      <a:r>
                        <a:rPr lang="en-GB" sz="1100" b="1" kern="1400" dirty="0">
                          <a:solidFill>
                            <a:srgbClr val="000000"/>
                          </a:solidFill>
                          <a:latin typeface="Comic Sans MS"/>
                        </a:rPr>
                        <a:t>Oak</a:t>
                      </a:r>
                      <a:endParaRPr lang="en-GB" sz="9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Light brown, hard, tough, heavy and durable outside. Gets harder with age.</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 quality</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furniture, garden furniture, boats and veneers.</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6186">
                <a:tc>
                  <a:txBody>
                    <a:bodyPr/>
                    <a:lstStyle/>
                    <a:p>
                      <a:pPr marR="0" indent="0" algn="l" rtl="0">
                        <a:spcBef>
                          <a:spcPts val="0"/>
                        </a:spcBef>
                        <a:spcAft>
                          <a:spcPts val="0"/>
                        </a:spcAft>
                      </a:pPr>
                      <a:r>
                        <a:rPr lang="en-GB" sz="1100" b="1" kern="1400" dirty="0">
                          <a:solidFill>
                            <a:srgbClr val="000000"/>
                          </a:solidFill>
                          <a:latin typeface="Comic Sans MS"/>
                        </a:rPr>
                        <a:t>Mahogany</a:t>
                      </a:r>
                      <a:endParaRPr lang="en-GB" sz="9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Red in colour, medium weight, quite strong, durable but warps easily.</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 quality</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furniture, shop furniture, boat fittings and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veneers.</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http://2.imimg.com/data2/LT/BR/MY-3435517/block-boards-250x250.jpg"/>
          <p:cNvPicPr>
            <a:picLocks noChangeAspect="1" noChangeArrowheads="1"/>
          </p:cNvPicPr>
          <p:nvPr/>
        </p:nvPicPr>
        <p:blipFill>
          <a:blip r:embed="rId3"/>
          <a:srcRect/>
          <a:stretch>
            <a:fillRect/>
          </a:stretch>
        </p:blipFill>
        <p:spPr bwMode="auto">
          <a:xfrm>
            <a:off x="1428728" y="4357694"/>
            <a:ext cx="2095498" cy="2095498"/>
          </a:xfrm>
          <a:prstGeom prst="rect">
            <a:avLst/>
          </a:prstGeom>
          <a:noFill/>
        </p:spPr>
      </p:pic>
      <p:sp>
        <p:nvSpPr>
          <p:cNvPr id="5" name="TextBox 4"/>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Wood Introduction</a:t>
            </a:r>
            <a:endParaRPr lang="en-GB" sz="2800" b="1" u="sng" dirty="0">
              <a:solidFill>
                <a:schemeClr val="accent6">
                  <a:lumMod val="75000"/>
                </a:schemeClr>
              </a:solidFill>
              <a:latin typeface="Comic Sans MS" pitchFamily="66" charset="0"/>
            </a:endParaRPr>
          </a:p>
        </p:txBody>
      </p:sp>
      <p:sp>
        <p:nvSpPr>
          <p:cNvPr id="9" name="TextBox 8"/>
          <p:cNvSpPr txBox="1"/>
          <p:nvPr/>
        </p:nvSpPr>
        <p:spPr>
          <a:xfrm>
            <a:off x="642910" y="1142984"/>
            <a:ext cx="7786742" cy="646331"/>
          </a:xfrm>
          <a:prstGeom prst="rect">
            <a:avLst/>
          </a:prstGeom>
          <a:noFill/>
        </p:spPr>
        <p:txBody>
          <a:bodyPr wrap="square" rtlCol="0">
            <a:spAutoFit/>
          </a:bodyPr>
          <a:lstStyle/>
          <a:p>
            <a:r>
              <a:rPr lang="en-GB" dirty="0" smtClean="0">
                <a:latin typeface="Comic Sans MS" pitchFamily="66" charset="0"/>
              </a:rPr>
              <a:t>Woods can be classified into 3 main groups; </a:t>
            </a:r>
            <a:r>
              <a:rPr lang="en-GB" b="1" dirty="0" smtClean="0">
                <a:solidFill>
                  <a:schemeClr val="accent6">
                    <a:lumMod val="75000"/>
                  </a:schemeClr>
                </a:solidFill>
                <a:latin typeface="Comic Sans MS" pitchFamily="66" charset="0"/>
              </a:rPr>
              <a:t>Softwoods</a:t>
            </a:r>
            <a:r>
              <a:rPr lang="en-GB" b="1" dirty="0" smtClean="0">
                <a:latin typeface="Comic Sans MS" pitchFamily="66" charset="0"/>
              </a:rPr>
              <a:t>,</a:t>
            </a:r>
            <a:r>
              <a:rPr lang="en-GB" b="1" dirty="0" smtClean="0">
                <a:solidFill>
                  <a:schemeClr val="accent6">
                    <a:lumMod val="75000"/>
                  </a:schemeClr>
                </a:solidFill>
                <a:latin typeface="Comic Sans MS" pitchFamily="66" charset="0"/>
              </a:rPr>
              <a:t> Hardwoods </a:t>
            </a:r>
            <a:r>
              <a:rPr lang="en-GB" b="1" dirty="0" smtClean="0">
                <a:latin typeface="Comic Sans MS" pitchFamily="66" charset="0"/>
              </a:rPr>
              <a:t>&amp;</a:t>
            </a:r>
            <a:r>
              <a:rPr lang="en-GB" b="1" dirty="0" smtClean="0">
                <a:solidFill>
                  <a:schemeClr val="accent6">
                    <a:lumMod val="75000"/>
                  </a:schemeClr>
                </a:solidFill>
                <a:latin typeface="Comic Sans MS" pitchFamily="66" charset="0"/>
              </a:rPr>
              <a:t> Manufactured Boards</a:t>
            </a:r>
            <a:r>
              <a:rPr lang="en-GB" b="1" dirty="0" smtClean="0">
                <a:latin typeface="Comic Sans MS" pitchFamily="66" charset="0"/>
              </a:rPr>
              <a:t>.</a:t>
            </a:r>
            <a:endParaRPr lang="en-GB" b="1" dirty="0">
              <a:latin typeface="Comic Sans MS" pitchFamily="66" charset="0"/>
            </a:endParaRPr>
          </a:p>
        </p:txBody>
      </p:sp>
      <p:sp>
        <p:nvSpPr>
          <p:cNvPr id="10" name="TextBox 9"/>
          <p:cNvSpPr txBox="1"/>
          <p:nvPr/>
        </p:nvSpPr>
        <p:spPr>
          <a:xfrm>
            <a:off x="500034" y="2169092"/>
            <a:ext cx="2714644" cy="3816429"/>
          </a:xfrm>
          <a:prstGeom prst="rect">
            <a:avLst/>
          </a:prstGeom>
          <a:noFill/>
        </p:spPr>
        <p:txBody>
          <a:bodyPr wrap="square" rtlCol="0">
            <a:spAutoFit/>
          </a:bodyPr>
          <a:lstStyle/>
          <a:p>
            <a:r>
              <a:rPr lang="en-GB" b="1" dirty="0" smtClean="0">
                <a:solidFill>
                  <a:schemeClr val="accent6">
                    <a:lumMod val="75000"/>
                  </a:schemeClr>
                </a:solidFill>
                <a:latin typeface="Comic Sans MS" pitchFamily="66" charset="0"/>
              </a:rPr>
              <a:t>Manufactured Boards</a:t>
            </a:r>
            <a:r>
              <a:rPr lang="en-GB" sz="1600" dirty="0" smtClean="0">
                <a:latin typeface="Comic Sans MS" pitchFamily="66" charset="0"/>
              </a:rPr>
              <a:t>: These </a:t>
            </a:r>
            <a:r>
              <a:rPr lang="en-GB" sz="1600" b="1" dirty="0" smtClean="0">
                <a:latin typeface="Comic Sans MS" pitchFamily="66" charset="0"/>
              </a:rPr>
              <a:t>are made from waste wood </a:t>
            </a:r>
            <a:r>
              <a:rPr lang="en-GB" sz="1600" dirty="0" smtClean="0">
                <a:latin typeface="Comic Sans MS" pitchFamily="66" charset="0"/>
              </a:rPr>
              <a:t>left over from machining or working.  All excess such as thin sheets (plywood), small strips/blocks (</a:t>
            </a:r>
            <a:r>
              <a:rPr lang="en-GB" sz="1600" dirty="0" err="1" smtClean="0">
                <a:latin typeface="Comic Sans MS" pitchFamily="66" charset="0"/>
              </a:rPr>
              <a:t>blockboard</a:t>
            </a:r>
            <a:r>
              <a:rPr lang="en-GB" sz="1600" dirty="0" smtClean="0">
                <a:latin typeface="Comic Sans MS" pitchFamily="66" charset="0"/>
              </a:rPr>
              <a:t>), wood chips (chipboard) and saw dust (MDF) are</a:t>
            </a:r>
          </a:p>
          <a:p>
            <a:r>
              <a:rPr lang="en-GB" sz="1600" dirty="0" smtClean="0">
                <a:latin typeface="Comic Sans MS" pitchFamily="66" charset="0"/>
              </a:rPr>
              <a:t>used to make</a:t>
            </a:r>
          </a:p>
          <a:p>
            <a:r>
              <a:rPr lang="en-GB" sz="1600" dirty="0" smtClean="0">
                <a:latin typeface="Comic Sans MS" pitchFamily="66" charset="0"/>
              </a:rPr>
              <a:t>boards.</a:t>
            </a:r>
          </a:p>
          <a:p>
            <a:r>
              <a:rPr lang="en-GB" sz="1600" dirty="0" smtClean="0"/>
              <a:t> </a:t>
            </a:r>
          </a:p>
          <a:p>
            <a:r>
              <a:rPr lang="en-GB" sz="1600" dirty="0" smtClean="0">
                <a:latin typeface="Comic Sans MS" pitchFamily="66" charset="0"/>
              </a:rPr>
              <a:t> </a:t>
            </a:r>
          </a:p>
          <a:p>
            <a:endParaRPr lang="en-GB" sz="1600" b="1" dirty="0">
              <a:latin typeface="Comic Sans MS" pitchFamily="66" charset="0"/>
            </a:endParaRPr>
          </a:p>
        </p:txBody>
      </p:sp>
      <p:graphicFrame>
        <p:nvGraphicFramePr>
          <p:cNvPr id="12" name="Table 11"/>
          <p:cNvGraphicFramePr>
            <a:graphicFrameLocks noGrp="1"/>
          </p:cNvGraphicFramePr>
          <p:nvPr/>
        </p:nvGraphicFramePr>
        <p:xfrm>
          <a:off x="3500430" y="1928801"/>
          <a:ext cx="5162554" cy="4349752"/>
        </p:xfrm>
        <a:graphic>
          <a:graphicData uri="http://schemas.openxmlformats.org/drawingml/2006/table">
            <a:tbl>
              <a:tblPr/>
              <a:tblGrid>
                <a:gridCol w="820482"/>
                <a:gridCol w="2629153"/>
                <a:gridCol w="1259388"/>
                <a:gridCol w="453531"/>
              </a:tblGrid>
              <a:tr h="280908">
                <a:tc>
                  <a:txBody>
                    <a:bodyPr/>
                    <a:lstStyle/>
                    <a:p>
                      <a:pPr marR="0" indent="0" algn="l" rtl="0">
                        <a:spcBef>
                          <a:spcPts val="0"/>
                        </a:spcBef>
                        <a:spcAft>
                          <a:spcPts val="0"/>
                        </a:spcAft>
                      </a:pPr>
                      <a:r>
                        <a:rPr lang="en-GB" sz="1000" b="1" kern="1400" dirty="0">
                          <a:solidFill>
                            <a:srgbClr val="000000"/>
                          </a:solidFill>
                          <a:latin typeface="Comic Sans MS"/>
                        </a:rPr>
                        <a:t>Name</a:t>
                      </a:r>
                      <a:endParaRPr lang="en-GB" sz="900"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000" b="1" kern="1400">
                          <a:solidFill>
                            <a:srgbClr val="000000"/>
                          </a:solidFill>
                          <a:latin typeface="Comic Sans MS"/>
                        </a:rPr>
                        <a:t>Properties</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000" b="1" kern="1400">
                          <a:solidFill>
                            <a:srgbClr val="000000"/>
                          </a:solidFill>
                          <a:latin typeface="Comic Sans MS"/>
                        </a:rPr>
                        <a:t>Uses</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000" b="1" kern="1400" dirty="0">
                          <a:solidFill>
                            <a:srgbClr val="000000"/>
                          </a:solidFill>
                          <a:latin typeface="Comic Sans MS"/>
                        </a:rPr>
                        <a:t>Cost</a:t>
                      </a:r>
                      <a:endParaRPr lang="en-GB" sz="900" kern="1400" dirty="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1169001">
                <a:tc>
                  <a:txBody>
                    <a:bodyPr/>
                    <a:lstStyle/>
                    <a:p>
                      <a:pPr marR="0" indent="0" algn="l" rtl="0">
                        <a:spcBef>
                          <a:spcPts val="0"/>
                        </a:spcBef>
                        <a:spcAft>
                          <a:spcPts val="0"/>
                        </a:spcAft>
                      </a:pPr>
                      <a:r>
                        <a:rPr lang="en-GB" sz="1000" b="1" kern="1400" dirty="0">
                          <a:solidFill>
                            <a:srgbClr val="000000"/>
                          </a:solidFill>
                          <a:latin typeface="Comic Sans MS"/>
                        </a:rPr>
                        <a:t>Plywood</a:t>
                      </a:r>
                      <a:endParaRPr lang="en-GB" sz="900" b="1"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Strong, stable, warps easily.</a:t>
                      </a:r>
                      <a:endParaRPr lang="en-GB" sz="900" kern="1400">
                        <a:solidFill>
                          <a:srgbClr val="000000"/>
                        </a:solidFill>
                        <a:latin typeface="Times New Roman"/>
                      </a:endParaRPr>
                    </a:p>
                    <a:p>
                      <a:pPr marR="0" indent="0" algn="l" rtl="0">
                        <a:spcBef>
                          <a:spcPts val="0"/>
                        </a:spcBef>
                        <a:spcAft>
                          <a:spcPts val="0"/>
                        </a:spcAft>
                      </a:pPr>
                      <a:r>
                        <a:rPr lang="en-GB" sz="1000" kern="1400">
                          <a:solidFill>
                            <a:srgbClr val="000000"/>
                          </a:solidFill>
                          <a:latin typeface="Comic Sans MS"/>
                        </a:rPr>
                        <a:t>Made by gluing layers of thin sheet wood together. It is important that the grain of each layer goes in a different direction to ensure maximum strength.</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Bases of drawers or boxes. Backs of cabinets and </a:t>
                      </a:r>
                      <a:endParaRPr lang="en-GB" sz="900" kern="1400">
                        <a:solidFill>
                          <a:srgbClr val="000000"/>
                        </a:solidFill>
                        <a:latin typeface="Times New Roman"/>
                      </a:endParaRPr>
                    </a:p>
                    <a:p>
                      <a:pPr marR="0" indent="0" algn="l" rtl="0">
                        <a:spcBef>
                          <a:spcPts val="0"/>
                        </a:spcBef>
                        <a:spcAft>
                          <a:spcPts val="0"/>
                        </a:spcAft>
                      </a:pPr>
                      <a:r>
                        <a:rPr lang="en-GB" sz="1000" kern="1400">
                          <a:solidFill>
                            <a:srgbClr val="000000"/>
                          </a:solidFill>
                          <a:latin typeface="Comic Sans MS"/>
                        </a:rPr>
                        <a:t>wardrobes etc.</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Med</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9134">
                <a:tc>
                  <a:txBody>
                    <a:bodyPr/>
                    <a:lstStyle/>
                    <a:p>
                      <a:pPr marR="0" indent="0" algn="l" rtl="0">
                        <a:spcBef>
                          <a:spcPts val="0"/>
                        </a:spcBef>
                        <a:spcAft>
                          <a:spcPts val="0"/>
                        </a:spcAft>
                      </a:pPr>
                      <a:r>
                        <a:rPr lang="en-GB" sz="1000" b="1" kern="1400" dirty="0">
                          <a:solidFill>
                            <a:srgbClr val="000000"/>
                          </a:solidFill>
                          <a:latin typeface="Comic Sans MS"/>
                        </a:rPr>
                        <a:t>MDF</a:t>
                      </a:r>
                      <a:endParaRPr lang="en-GB" sz="900" b="1"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Very strong and doesn’t warp. Made from gluing and tightly compressing excess sawdust together.</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Furniture and toys.</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dirty="0">
                          <a:solidFill>
                            <a:srgbClr val="000000"/>
                          </a:solidFill>
                          <a:latin typeface="Comic Sans MS"/>
                        </a:rPr>
                        <a:t>Med </a:t>
                      </a:r>
                      <a:endParaRPr lang="en-GB" sz="900" kern="1400" dirty="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9134">
                <a:tc>
                  <a:txBody>
                    <a:bodyPr/>
                    <a:lstStyle/>
                    <a:p>
                      <a:pPr marR="0" indent="0" algn="l" rtl="0">
                        <a:spcBef>
                          <a:spcPts val="0"/>
                        </a:spcBef>
                        <a:spcAft>
                          <a:spcPts val="0"/>
                        </a:spcAft>
                      </a:pPr>
                      <a:r>
                        <a:rPr lang="en-GB" sz="1000" b="1" kern="1400" dirty="0" err="1">
                          <a:solidFill>
                            <a:srgbClr val="000000"/>
                          </a:solidFill>
                          <a:latin typeface="Comic Sans MS"/>
                        </a:rPr>
                        <a:t>Blockboard</a:t>
                      </a:r>
                      <a:endParaRPr lang="en-GB" sz="900" b="1"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Very strong and rigid and doesn't warp. Very heavy. Made from gluing strips/blocks of wood together.</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Quality furniture, stage flooring and fire doors.</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High</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9134">
                <a:tc>
                  <a:txBody>
                    <a:bodyPr/>
                    <a:lstStyle/>
                    <a:p>
                      <a:pPr marR="0" indent="0" algn="l" rtl="0">
                        <a:spcBef>
                          <a:spcPts val="0"/>
                        </a:spcBef>
                        <a:spcAft>
                          <a:spcPts val="0"/>
                        </a:spcAft>
                      </a:pPr>
                      <a:r>
                        <a:rPr lang="en-GB" sz="1000" b="1" kern="1400" dirty="0">
                          <a:solidFill>
                            <a:srgbClr val="000000"/>
                          </a:solidFill>
                          <a:latin typeface="Comic Sans MS"/>
                        </a:rPr>
                        <a:t>Chipboard</a:t>
                      </a:r>
                      <a:endParaRPr lang="en-GB" sz="900" b="1"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Heavy, warps easily and needs a good finish. Made by gluing and tightly </a:t>
                      </a:r>
                      <a:endParaRPr lang="en-GB" sz="900" kern="1400">
                        <a:solidFill>
                          <a:srgbClr val="000000"/>
                        </a:solidFill>
                        <a:latin typeface="Times New Roman"/>
                      </a:endParaRPr>
                    </a:p>
                    <a:p>
                      <a:pPr marR="0" indent="0" algn="l" rtl="0">
                        <a:spcBef>
                          <a:spcPts val="0"/>
                        </a:spcBef>
                        <a:spcAft>
                          <a:spcPts val="0"/>
                        </a:spcAft>
                      </a:pPr>
                      <a:r>
                        <a:rPr lang="en-GB" sz="1000" kern="1400">
                          <a:solidFill>
                            <a:srgbClr val="000000"/>
                          </a:solidFill>
                          <a:latin typeface="Comic Sans MS"/>
                        </a:rPr>
                        <a:t>compressing wood chips together.</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Kitchen cabinets and worktops, roofing boards.</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Low</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441">
                <a:tc>
                  <a:txBody>
                    <a:bodyPr/>
                    <a:lstStyle/>
                    <a:p>
                      <a:pPr marR="0" indent="0" algn="l" rtl="0">
                        <a:spcBef>
                          <a:spcPts val="0"/>
                        </a:spcBef>
                        <a:spcAft>
                          <a:spcPts val="0"/>
                        </a:spcAft>
                      </a:pPr>
                      <a:r>
                        <a:rPr lang="en-GB" sz="1000" b="1" kern="1400" dirty="0">
                          <a:solidFill>
                            <a:srgbClr val="000000"/>
                          </a:solidFill>
                          <a:latin typeface="Comic Sans MS"/>
                        </a:rPr>
                        <a:t>Hardboard</a:t>
                      </a:r>
                      <a:endParaRPr lang="en-GB" sz="900" b="1"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Not very strong, warps easily and needs a good finish. Made similar to plywood.</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Door panels, drawer bottoms and cabinet backs</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dirty="0">
                          <a:solidFill>
                            <a:srgbClr val="000000"/>
                          </a:solidFill>
                          <a:latin typeface="Comic Sans MS"/>
                        </a:rPr>
                        <a:t>Low</a:t>
                      </a:r>
                      <a:endParaRPr lang="en-GB" sz="900" kern="1400" dirty="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41A779N6ACL"/>
          <p:cNvPicPr>
            <a:picLocks noChangeAspect="1" noChangeArrowheads="1"/>
          </p:cNvPicPr>
          <p:nvPr/>
        </p:nvPicPr>
        <p:blipFill>
          <a:blip r:embed="rId2"/>
          <a:srcRect t="23003" b="16238"/>
          <a:stretch>
            <a:fillRect/>
          </a:stretch>
        </p:blipFill>
        <p:spPr bwMode="auto">
          <a:xfrm>
            <a:off x="4714876" y="2071678"/>
            <a:ext cx="2588173" cy="1571636"/>
          </a:xfrm>
          <a:prstGeom prst="rect">
            <a:avLst/>
          </a:prstGeom>
          <a:noFill/>
          <a:ln w="9525" algn="in">
            <a:noFill/>
            <a:miter lim="800000"/>
            <a:headEnd/>
            <a:tailEnd/>
          </a:ln>
          <a:effectLst/>
        </p:spPr>
      </p:pic>
      <p:pic>
        <p:nvPicPr>
          <p:cNvPr id="2050" name="Picture 2" descr="480"/>
          <p:cNvPicPr>
            <a:picLocks noChangeAspect="1" noChangeArrowheads="1"/>
          </p:cNvPicPr>
          <p:nvPr/>
        </p:nvPicPr>
        <p:blipFill>
          <a:blip r:embed="rId3" cstate="print"/>
          <a:srcRect/>
          <a:stretch>
            <a:fillRect/>
          </a:stretch>
        </p:blipFill>
        <p:spPr bwMode="auto">
          <a:xfrm>
            <a:off x="428596" y="1857364"/>
            <a:ext cx="2218401" cy="1500198"/>
          </a:xfrm>
          <a:prstGeom prst="rect">
            <a:avLst/>
          </a:prstGeom>
          <a:noFill/>
          <a:ln w="9525" algn="in">
            <a:noFill/>
            <a:miter lim="800000"/>
            <a:headEnd/>
            <a:tailEnd/>
          </a:ln>
          <a:effectLst/>
        </p:spPr>
      </p:pic>
      <p:pic>
        <p:nvPicPr>
          <p:cNvPr id="2051" name="Picture 3" descr="marking-gauge-001[1]"/>
          <p:cNvPicPr>
            <a:picLocks noChangeAspect="1" noChangeArrowheads="1"/>
          </p:cNvPicPr>
          <p:nvPr/>
        </p:nvPicPr>
        <p:blipFill>
          <a:blip r:embed="rId4"/>
          <a:srcRect/>
          <a:stretch>
            <a:fillRect/>
          </a:stretch>
        </p:blipFill>
        <p:spPr bwMode="auto">
          <a:xfrm>
            <a:off x="665148" y="4641860"/>
            <a:ext cx="2743226" cy="1036656"/>
          </a:xfrm>
          <a:prstGeom prst="rect">
            <a:avLst/>
          </a:prstGeom>
          <a:noFill/>
          <a:ln w="9525" algn="in">
            <a:noFill/>
            <a:miter lim="800000"/>
            <a:headEnd/>
            <a:tailEnd/>
          </a:ln>
          <a:effectLst/>
        </p:spPr>
      </p:pic>
      <p:sp>
        <p:nvSpPr>
          <p:cNvPr id="2052" name="Text Box 4"/>
          <p:cNvSpPr txBox="1">
            <a:spLocks noChangeArrowheads="1"/>
          </p:cNvSpPr>
          <p:nvPr/>
        </p:nvSpPr>
        <p:spPr bwMode="auto">
          <a:xfrm>
            <a:off x="4786314" y="1643050"/>
            <a:ext cx="1285884" cy="42387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Try Square</a:t>
            </a:r>
            <a:endParaRPr kumimoji="0" lang="en-US" sz="1600" b="0" i="0" u="sng" strike="noStrike" cap="none" normalizeH="0" baseline="0" dirty="0" smtClean="0">
              <a:ln>
                <a:noFill/>
              </a:ln>
              <a:solidFill>
                <a:schemeClr val="tx1"/>
              </a:solidFill>
              <a:effectLst/>
              <a:latin typeface="Arial" pitchFamily="34" charset="0"/>
            </a:endParaRPr>
          </a:p>
        </p:txBody>
      </p:sp>
      <p:sp>
        <p:nvSpPr>
          <p:cNvPr id="2053" name="Text Box 5"/>
          <p:cNvSpPr txBox="1">
            <a:spLocks noChangeArrowheads="1"/>
          </p:cNvSpPr>
          <p:nvPr/>
        </p:nvSpPr>
        <p:spPr bwMode="auto">
          <a:xfrm>
            <a:off x="857224" y="1574781"/>
            <a:ext cx="1500198" cy="35402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Steel Rule</a:t>
            </a:r>
            <a:endParaRPr kumimoji="0" lang="en-US" sz="1600" b="0" i="0" u="sng" strike="noStrike" cap="none" normalizeH="0" baseline="0" dirty="0" smtClean="0">
              <a:ln>
                <a:noFill/>
              </a:ln>
              <a:solidFill>
                <a:schemeClr val="tx1"/>
              </a:solidFill>
              <a:effectLst/>
              <a:latin typeface="Arial" pitchFamily="34" charset="0"/>
            </a:endParaRPr>
          </a:p>
        </p:txBody>
      </p:sp>
      <p:sp>
        <p:nvSpPr>
          <p:cNvPr id="2054" name="Text Box 6"/>
          <p:cNvSpPr txBox="1">
            <a:spLocks noChangeArrowheads="1"/>
          </p:cNvSpPr>
          <p:nvPr/>
        </p:nvSpPr>
        <p:spPr bwMode="auto">
          <a:xfrm>
            <a:off x="2714612" y="2000240"/>
            <a:ext cx="1555750" cy="914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For </a:t>
            </a:r>
            <a:r>
              <a:rPr kumimoji="0" lang="en-GB" sz="1400" b="1" i="0" u="none" strike="noStrike" cap="none" normalizeH="0" baseline="0" dirty="0" smtClean="0">
                <a:ln>
                  <a:noFill/>
                </a:ln>
                <a:solidFill>
                  <a:srgbClr val="000000"/>
                </a:solidFill>
                <a:effectLst/>
                <a:latin typeface="Comic Sans MS" pitchFamily="66" charset="0"/>
              </a:rPr>
              <a:t>measuring</a:t>
            </a:r>
            <a:r>
              <a:rPr kumimoji="0" lang="en-GB" sz="1400" b="0" i="0" u="none" strike="noStrike" cap="none" normalizeH="0" baseline="0" dirty="0" smtClean="0">
                <a:ln>
                  <a:noFill/>
                </a:ln>
                <a:solidFill>
                  <a:srgbClr val="000000"/>
                </a:solidFill>
                <a:effectLst/>
                <a:latin typeface="Comic Sans MS" pitchFamily="66" charset="0"/>
              </a:rPr>
              <a:t> sizes on wood,  metal and plastic.</a:t>
            </a:r>
            <a:endParaRPr kumimoji="0" lang="en-US" sz="1400" b="0" i="0" u="none" strike="noStrike" cap="none" normalizeH="0" baseline="0" dirty="0" smtClean="0">
              <a:ln>
                <a:noFill/>
              </a:ln>
              <a:solidFill>
                <a:schemeClr val="tx1"/>
              </a:solidFill>
              <a:effectLst/>
              <a:latin typeface="Arial" pitchFamily="34" charset="0"/>
            </a:endParaRPr>
          </a:p>
        </p:txBody>
      </p:sp>
      <p:sp>
        <p:nvSpPr>
          <p:cNvPr id="2055" name="Text Box 7"/>
          <p:cNvSpPr txBox="1">
            <a:spLocks noChangeArrowheads="1"/>
          </p:cNvSpPr>
          <p:nvPr/>
        </p:nvSpPr>
        <p:spPr bwMode="auto">
          <a:xfrm>
            <a:off x="7017297" y="1714488"/>
            <a:ext cx="1376362" cy="11811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For marking lines at </a:t>
            </a:r>
            <a:r>
              <a:rPr kumimoji="0" lang="en-GB" sz="1400" b="1" i="0" u="none" strike="noStrike" cap="none" normalizeH="0" baseline="0" dirty="0" smtClean="0">
                <a:ln>
                  <a:noFill/>
                </a:ln>
                <a:solidFill>
                  <a:srgbClr val="000000"/>
                </a:solidFill>
                <a:effectLst/>
                <a:latin typeface="Comic Sans MS" pitchFamily="66" charset="0"/>
              </a:rPr>
              <a:t>right angles </a:t>
            </a:r>
            <a:r>
              <a:rPr kumimoji="0" lang="en-GB" sz="1400" i="0" u="none" strike="noStrike" cap="none" normalizeH="0" baseline="0" dirty="0" smtClean="0">
                <a:ln>
                  <a:noFill/>
                </a:ln>
                <a:solidFill>
                  <a:srgbClr val="000000"/>
                </a:solidFill>
                <a:effectLst/>
                <a:latin typeface="Comic Sans MS" pitchFamily="66" charset="0"/>
              </a:rPr>
              <a:t>(90 degrees)</a:t>
            </a:r>
            <a:r>
              <a:rPr kumimoji="0" lang="en-GB" sz="1400" b="1" i="0" u="none" strike="noStrike" cap="none" normalizeH="0" baseline="0" dirty="0" smtClean="0">
                <a:ln>
                  <a:noFill/>
                </a:ln>
                <a:solidFill>
                  <a:srgbClr val="000000"/>
                </a:solidFill>
                <a:effectLst/>
                <a:latin typeface="Comic Sans MS" pitchFamily="66" charset="0"/>
              </a:rPr>
              <a:t> to an edge</a:t>
            </a:r>
            <a:r>
              <a:rPr kumimoji="0" lang="en-GB" sz="1400" b="0" i="0" u="none" strike="noStrike" cap="none" normalizeH="0" baseline="0" dirty="0" smtClean="0">
                <a:ln>
                  <a:noFill/>
                </a:ln>
                <a:solidFill>
                  <a:srgbClr val="000000"/>
                </a:solidFill>
                <a:effectLst/>
                <a:latin typeface="Comic Sans MS" pitchFamily="66" charset="0"/>
              </a:rPr>
              <a:t> of a piece of wood.</a:t>
            </a:r>
            <a:endParaRPr kumimoji="0" lang="en-US" sz="1400" b="0" i="0" u="none" strike="noStrike" cap="none" normalizeH="0" baseline="0" dirty="0" smtClean="0">
              <a:ln>
                <a:noFill/>
              </a:ln>
              <a:solidFill>
                <a:schemeClr val="tx1"/>
              </a:solidFill>
              <a:effectLst/>
              <a:latin typeface="Arial" pitchFamily="34" charset="0"/>
            </a:endParaRPr>
          </a:p>
        </p:txBody>
      </p:sp>
      <p:sp>
        <p:nvSpPr>
          <p:cNvPr id="2056" name="Text Box 8"/>
          <p:cNvSpPr txBox="1">
            <a:spLocks noChangeArrowheads="1"/>
          </p:cNvSpPr>
          <p:nvPr/>
        </p:nvSpPr>
        <p:spPr bwMode="auto">
          <a:xfrm>
            <a:off x="571472" y="3786190"/>
            <a:ext cx="1558925" cy="24447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Marking Gauge</a:t>
            </a:r>
            <a:endParaRPr kumimoji="0" lang="en-US" sz="1600" b="0" i="0" u="sng" strike="noStrike" cap="none" normalizeH="0" baseline="0" dirty="0" smtClean="0">
              <a:ln>
                <a:noFill/>
              </a:ln>
              <a:solidFill>
                <a:schemeClr val="tx1"/>
              </a:solidFill>
              <a:effectLst/>
              <a:latin typeface="Arial" pitchFamily="34" charset="0"/>
            </a:endParaRPr>
          </a:p>
        </p:txBody>
      </p:sp>
      <p:sp>
        <p:nvSpPr>
          <p:cNvPr id="2057" name="Text Box 9"/>
          <p:cNvSpPr txBox="1">
            <a:spLocks noChangeArrowheads="1"/>
          </p:cNvSpPr>
          <p:nvPr/>
        </p:nvSpPr>
        <p:spPr bwMode="auto">
          <a:xfrm>
            <a:off x="6286512" y="3714752"/>
            <a:ext cx="2071702" cy="92869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For marking out the </a:t>
            </a:r>
            <a:r>
              <a:rPr kumimoji="0" lang="en-GB" sz="1400" b="1" i="0" u="none" strike="noStrike" cap="none" normalizeH="0" baseline="0" dirty="0" smtClean="0">
                <a:ln>
                  <a:noFill/>
                </a:ln>
                <a:solidFill>
                  <a:srgbClr val="000000"/>
                </a:solidFill>
                <a:effectLst/>
                <a:latin typeface="Comic Sans MS" pitchFamily="66" charset="0"/>
              </a:rPr>
              <a:t>width of a mortise hole </a:t>
            </a:r>
            <a:r>
              <a:rPr kumimoji="0" lang="en-GB" sz="1400" i="0" u="none" strike="noStrike" cap="none" normalizeH="0" baseline="0" dirty="0" smtClean="0">
                <a:ln>
                  <a:noFill/>
                </a:ln>
                <a:solidFill>
                  <a:srgbClr val="000000"/>
                </a:solidFill>
                <a:effectLst/>
                <a:latin typeface="Comic Sans MS" pitchFamily="66" charset="0"/>
              </a:rPr>
              <a:t>for a mortis</a:t>
            </a:r>
            <a:r>
              <a:rPr kumimoji="0" lang="en-GB" sz="1400" b="1" i="0" u="none" strike="noStrike" cap="none" normalizeH="0" baseline="0" dirty="0" smtClean="0">
                <a:ln>
                  <a:noFill/>
                </a:ln>
                <a:solidFill>
                  <a:srgbClr val="000000"/>
                </a:solidFill>
                <a:effectLst/>
                <a:latin typeface="Comic Sans MS" pitchFamily="66" charset="0"/>
              </a:rPr>
              <a:t> </a:t>
            </a:r>
            <a:r>
              <a:rPr kumimoji="0" lang="en-GB" sz="1400" b="0" i="0" u="none" strike="noStrike" cap="none" normalizeH="0" baseline="0" dirty="0" smtClean="0">
                <a:ln>
                  <a:noFill/>
                </a:ln>
                <a:solidFill>
                  <a:srgbClr val="000000"/>
                </a:solidFill>
                <a:effectLst/>
                <a:latin typeface="Comic Sans MS" pitchFamily="66" charset="0"/>
              </a:rPr>
              <a:t>and tenon joint.</a:t>
            </a:r>
            <a:endParaRPr kumimoji="0" lang="en-US" sz="1400" b="0" i="0" u="none" strike="noStrike" cap="none" normalizeH="0" baseline="0" dirty="0" smtClean="0">
              <a:ln>
                <a:noFill/>
              </a:ln>
              <a:solidFill>
                <a:schemeClr val="tx1"/>
              </a:solidFill>
              <a:effectLst/>
              <a:latin typeface="Arial" pitchFamily="34" charset="0"/>
            </a:endParaRPr>
          </a:p>
        </p:txBody>
      </p:sp>
      <p:sp>
        <p:nvSpPr>
          <p:cNvPr id="2058" name="Text Box 10"/>
          <p:cNvSpPr txBox="1">
            <a:spLocks noChangeArrowheads="1"/>
          </p:cNvSpPr>
          <p:nvPr/>
        </p:nvSpPr>
        <p:spPr bwMode="auto">
          <a:xfrm>
            <a:off x="4584711" y="3714752"/>
            <a:ext cx="1558925" cy="41116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Mortise Gauge</a:t>
            </a:r>
            <a:endParaRPr kumimoji="0" lang="en-US" sz="1600" b="0" i="0" u="sng" strike="noStrike" cap="none" normalizeH="0" baseline="0" dirty="0" smtClean="0">
              <a:ln>
                <a:noFill/>
              </a:ln>
              <a:solidFill>
                <a:schemeClr val="tx1"/>
              </a:solidFill>
              <a:effectLst/>
              <a:latin typeface="Arial" pitchFamily="34" charset="0"/>
            </a:endParaRPr>
          </a:p>
        </p:txBody>
      </p:sp>
      <p:sp>
        <p:nvSpPr>
          <p:cNvPr id="2059" name="Line 11"/>
          <p:cNvSpPr>
            <a:spLocks noChangeShapeType="1"/>
          </p:cNvSpPr>
          <p:nvPr/>
        </p:nvSpPr>
        <p:spPr bwMode="auto">
          <a:xfrm flipH="1" flipV="1">
            <a:off x="1379528" y="5427678"/>
            <a:ext cx="107950" cy="431800"/>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60" name="Line 12"/>
          <p:cNvSpPr>
            <a:spLocks noChangeShapeType="1"/>
          </p:cNvSpPr>
          <p:nvPr/>
        </p:nvSpPr>
        <p:spPr bwMode="auto">
          <a:xfrm flipH="1" flipV="1">
            <a:off x="2522535" y="5570554"/>
            <a:ext cx="214314" cy="500066"/>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61" name="Line 13"/>
          <p:cNvSpPr>
            <a:spLocks noChangeShapeType="1"/>
          </p:cNvSpPr>
          <p:nvPr/>
        </p:nvSpPr>
        <p:spPr bwMode="auto">
          <a:xfrm flipH="1" flipV="1">
            <a:off x="2451098" y="5070488"/>
            <a:ext cx="755650" cy="358775"/>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62" name="Text Box 14"/>
          <p:cNvSpPr txBox="1">
            <a:spLocks noChangeArrowheads="1"/>
          </p:cNvSpPr>
          <p:nvPr/>
        </p:nvSpPr>
        <p:spPr bwMode="auto">
          <a:xfrm>
            <a:off x="3594106" y="5154615"/>
            <a:ext cx="763580" cy="27464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Spur</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063" name="Text Box 15"/>
          <p:cNvSpPr txBox="1">
            <a:spLocks noChangeArrowheads="1"/>
          </p:cNvSpPr>
          <p:nvPr/>
        </p:nvSpPr>
        <p:spPr bwMode="auto">
          <a:xfrm>
            <a:off x="4360858" y="6280176"/>
            <a:ext cx="539750"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Stock</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064" name="Text Box 16"/>
          <p:cNvSpPr txBox="1">
            <a:spLocks noChangeArrowheads="1"/>
          </p:cNvSpPr>
          <p:nvPr/>
        </p:nvSpPr>
        <p:spPr bwMode="auto">
          <a:xfrm>
            <a:off x="2522536" y="6070620"/>
            <a:ext cx="917575"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Thumb Screw</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065" name="Text Box 17"/>
          <p:cNvSpPr txBox="1">
            <a:spLocks noChangeArrowheads="1"/>
          </p:cNvSpPr>
          <p:nvPr/>
        </p:nvSpPr>
        <p:spPr bwMode="auto">
          <a:xfrm>
            <a:off x="1308090" y="5927744"/>
            <a:ext cx="468312"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Stem</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066" name="Text Box 18"/>
          <p:cNvSpPr txBox="1">
            <a:spLocks noChangeArrowheads="1"/>
          </p:cNvSpPr>
          <p:nvPr/>
        </p:nvSpPr>
        <p:spPr bwMode="auto">
          <a:xfrm>
            <a:off x="2285984" y="3786190"/>
            <a:ext cx="1785950" cy="79851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For </a:t>
            </a:r>
            <a:r>
              <a:rPr kumimoji="0" lang="en-GB" sz="1400" b="1" i="0" u="none" strike="noStrike" cap="none" normalizeH="0" baseline="0" dirty="0" smtClean="0">
                <a:ln>
                  <a:noFill/>
                </a:ln>
                <a:solidFill>
                  <a:srgbClr val="000000"/>
                </a:solidFill>
                <a:effectLst/>
                <a:latin typeface="Comic Sans MS" pitchFamily="66" charset="0"/>
              </a:rPr>
              <a:t>marking lines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Comic Sans MS" pitchFamily="66" charset="0"/>
              </a:rPr>
              <a:t>parallel to an edge </a:t>
            </a:r>
            <a:r>
              <a:rPr kumimoji="0" lang="en-GB" sz="1400" b="0" i="0" u="none" strike="noStrike" cap="none" normalizeH="0" baseline="0" dirty="0" smtClean="0">
                <a:ln>
                  <a:noFill/>
                </a:ln>
                <a:solidFill>
                  <a:srgbClr val="000000"/>
                </a:solidFill>
                <a:effectLst/>
                <a:latin typeface="Comic Sans MS" pitchFamily="66" charset="0"/>
              </a:rPr>
              <a:t>of a piece of wood.</a:t>
            </a:r>
            <a:endParaRPr kumimoji="0" lang="en-US" sz="1400" b="0" i="0" u="none" strike="noStrike" cap="none" normalizeH="0" baseline="0" dirty="0" smtClean="0">
              <a:ln>
                <a:noFill/>
              </a:ln>
              <a:solidFill>
                <a:schemeClr val="tx1"/>
              </a:solidFill>
              <a:effectLst/>
              <a:latin typeface="Arial" pitchFamily="34" charset="0"/>
            </a:endParaRPr>
          </a:p>
        </p:txBody>
      </p:sp>
      <p:pic>
        <p:nvPicPr>
          <p:cNvPr id="2067" name="Picture 19" descr="boxwood_gauge[1]"/>
          <p:cNvPicPr>
            <a:picLocks noChangeAspect="1" noChangeArrowheads="1"/>
          </p:cNvPicPr>
          <p:nvPr/>
        </p:nvPicPr>
        <p:blipFill>
          <a:blip r:embed="rId5"/>
          <a:srcRect l="7866" t="16376" r="4494" b="16301"/>
          <a:stretch>
            <a:fillRect/>
          </a:stretch>
        </p:blipFill>
        <p:spPr bwMode="auto">
          <a:xfrm>
            <a:off x="4951408" y="4625642"/>
            <a:ext cx="2695598" cy="1279887"/>
          </a:xfrm>
          <a:prstGeom prst="rect">
            <a:avLst/>
          </a:prstGeom>
          <a:noFill/>
          <a:ln w="9525" algn="in">
            <a:noFill/>
            <a:miter lim="800000"/>
            <a:headEnd/>
            <a:tailEnd/>
          </a:ln>
          <a:effectLst/>
        </p:spPr>
      </p:pic>
      <p:sp>
        <p:nvSpPr>
          <p:cNvPr id="2068" name="Line 20"/>
          <p:cNvSpPr>
            <a:spLocks noChangeShapeType="1"/>
          </p:cNvSpPr>
          <p:nvPr/>
        </p:nvSpPr>
        <p:spPr bwMode="auto">
          <a:xfrm flipV="1">
            <a:off x="4721220" y="5280044"/>
            <a:ext cx="425456" cy="528648"/>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69" name="Text Box 21"/>
          <p:cNvSpPr txBox="1">
            <a:spLocks noChangeArrowheads="1"/>
          </p:cNvSpPr>
          <p:nvPr/>
        </p:nvSpPr>
        <p:spPr bwMode="auto">
          <a:xfrm>
            <a:off x="5148261" y="6257954"/>
            <a:ext cx="1069985" cy="23653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Thumbscrew</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070" name="Line 22"/>
          <p:cNvSpPr>
            <a:spLocks noChangeShapeType="1"/>
          </p:cNvSpPr>
          <p:nvPr/>
        </p:nvSpPr>
        <p:spPr bwMode="auto">
          <a:xfrm flipV="1">
            <a:off x="5861056" y="5708672"/>
            <a:ext cx="238123" cy="571504"/>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71" name="Text Box 23"/>
          <p:cNvSpPr txBox="1">
            <a:spLocks noChangeArrowheads="1"/>
          </p:cNvSpPr>
          <p:nvPr/>
        </p:nvSpPr>
        <p:spPr bwMode="auto">
          <a:xfrm>
            <a:off x="4143372" y="5708672"/>
            <a:ext cx="646114" cy="35719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dirty="0" smtClean="0">
                <a:solidFill>
                  <a:srgbClr val="000000"/>
                </a:solidFill>
                <a:latin typeface="Comic Sans MS" pitchFamily="66" charset="0"/>
              </a:rPr>
              <a:t>Fixed </a:t>
            </a:r>
            <a:r>
              <a:rPr kumimoji="0" lang="en-GB" sz="1200" b="0" i="0" u="none" strike="noStrike" cap="none" normalizeH="0" baseline="0" dirty="0" smtClean="0">
                <a:ln>
                  <a:noFill/>
                </a:ln>
                <a:solidFill>
                  <a:srgbClr val="000000"/>
                </a:solidFill>
                <a:effectLst/>
                <a:latin typeface="Comic Sans MS" pitchFamily="66" charset="0"/>
              </a:rPr>
              <a:t>Spur</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072" name="Text Box 24"/>
          <p:cNvSpPr txBox="1">
            <a:spLocks noChangeArrowheads="1"/>
          </p:cNvSpPr>
          <p:nvPr/>
        </p:nvSpPr>
        <p:spPr bwMode="auto">
          <a:xfrm>
            <a:off x="7572396" y="5500702"/>
            <a:ext cx="1169987" cy="79216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Adjustment Screw - Adjusts width of the mortise joint.</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073" name="Line 25"/>
          <p:cNvSpPr>
            <a:spLocks noChangeShapeType="1"/>
          </p:cNvSpPr>
          <p:nvPr/>
        </p:nvSpPr>
        <p:spPr bwMode="auto">
          <a:xfrm flipH="1" flipV="1">
            <a:off x="7575568" y="5137166"/>
            <a:ext cx="282580" cy="220659"/>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74" name="Line 26"/>
          <p:cNvSpPr>
            <a:spLocks noChangeShapeType="1"/>
          </p:cNvSpPr>
          <p:nvPr/>
        </p:nvSpPr>
        <p:spPr bwMode="auto">
          <a:xfrm flipV="1">
            <a:off x="4718049" y="5484841"/>
            <a:ext cx="830260" cy="866772"/>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75" name="Line 27"/>
          <p:cNvSpPr>
            <a:spLocks noChangeShapeType="1"/>
          </p:cNvSpPr>
          <p:nvPr/>
        </p:nvSpPr>
        <p:spPr bwMode="auto">
          <a:xfrm flipH="1" flipV="1">
            <a:off x="6718312" y="5422919"/>
            <a:ext cx="142876" cy="642942"/>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76" name="Text Box 28"/>
          <p:cNvSpPr txBox="1">
            <a:spLocks noChangeArrowheads="1"/>
          </p:cNvSpPr>
          <p:nvPr/>
        </p:nvSpPr>
        <p:spPr bwMode="auto">
          <a:xfrm>
            <a:off x="3165478" y="5426092"/>
            <a:ext cx="539750"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Stock</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32" name="TextBox 31"/>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Marking Out Tools</a:t>
            </a:r>
            <a:endParaRPr lang="en-GB" sz="2800" b="1" u="sng" dirty="0">
              <a:solidFill>
                <a:schemeClr val="accent6">
                  <a:lumMod val="75000"/>
                </a:schemeClr>
              </a:solidFill>
              <a:latin typeface="Comic Sans MS" pitchFamily="66" charset="0"/>
            </a:endParaRPr>
          </a:p>
        </p:txBody>
      </p:sp>
      <p:sp>
        <p:nvSpPr>
          <p:cNvPr id="33" name="Line 11"/>
          <p:cNvSpPr>
            <a:spLocks noChangeShapeType="1"/>
          </p:cNvSpPr>
          <p:nvPr/>
        </p:nvSpPr>
        <p:spPr bwMode="auto">
          <a:xfrm flipH="1" flipV="1">
            <a:off x="3143240" y="4786322"/>
            <a:ext cx="428628" cy="428628"/>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34" name="Text Box 17"/>
          <p:cNvSpPr txBox="1">
            <a:spLocks noChangeArrowheads="1"/>
          </p:cNvSpPr>
          <p:nvPr/>
        </p:nvSpPr>
        <p:spPr bwMode="auto">
          <a:xfrm>
            <a:off x="6646874" y="6065862"/>
            <a:ext cx="468312"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Stem</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35" name="TextBox 34"/>
          <p:cNvSpPr txBox="1"/>
          <p:nvPr/>
        </p:nvSpPr>
        <p:spPr>
          <a:xfrm>
            <a:off x="3786182" y="428604"/>
            <a:ext cx="4929222" cy="1323439"/>
          </a:xfrm>
          <a:prstGeom prst="rect">
            <a:avLst/>
          </a:prstGeom>
          <a:noFill/>
        </p:spPr>
        <p:txBody>
          <a:bodyPr wrap="square" rtlCol="0">
            <a:spAutoFit/>
          </a:bodyPr>
          <a:lstStyle/>
          <a:p>
            <a:r>
              <a:rPr lang="en-GB" sz="1600" dirty="0" smtClean="0">
                <a:latin typeface="Comic Sans MS" pitchFamily="66" charset="0"/>
              </a:rPr>
              <a:t>Before you start making anything in the workshop, you will need to </a:t>
            </a:r>
            <a:r>
              <a:rPr lang="en-GB" sz="1600" b="1" dirty="0" smtClean="0">
                <a:solidFill>
                  <a:schemeClr val="accent6">
                    <a:lumMod val="75000"/>
                  </a:schemeClr>
                </a:solidFill>
                <a:latin typeface="Comic Sans MS" pitchFamily="66" charset="0"/>
              </a:rPr>
              <a:t>mark out</a:t>
            </a:r>
            <a:r>
              <a:rPr lang="en-GB" sz="1600" dirty="0" smtClean="0">
                <a:latin typeface="Comic Sans MS" pitchFamily="66" charset="0"/>
              </a:rPr>
              <a:t> any wood working joints and waste wood onto your wood. We use many different </a:t>
            </a:r>
            <a:r>
              <a:rPr lang="en-GB" sz="1600" b="1" dirty="0" smtClean="0">
                <a:solidFill>
                  <a:schemeClr val="accent6">
                    <a:lumMod val="75000"/>
                  </a:schemeClr>
                </a:solidFill>
                <a:latin typeface="Comic Sans MS" pitchFamily="66" charset="0"/>
              </a:rPr>
              <a:t>marking out tools </a:t>
            </a:r>
            <a:r>
              <a:rPr lang="en-GB" sz="1600" dirty="0" smtClean="0">
                <a:latin typeface="Comic Sans MS" pitchFamily="66" charset="0"/>
              </a:rPr>
              <a:t>to do this...</a:t>
            </a:r>
            <a:endParaRPr lang="en-GB" sz="1600" dirty="0">
              <a:latin typeface="Comic Sans MS" pitchFamily="66" charset="0"/>
            </a:endParaRPr>
          </a:p>
        </p:txBody>
      </p:sp>
      <p:sp>
        <p:nvSpPr>
          <p:cNvPr id="36" name="Text Box 14"/>
          <p:cNvSpPr txBox="1">
            <a:spLocks noChangeArrowheads="1"/>
          </p:cNvSpPr>
          <p:nvPr/>
        </p:nvSpPr>
        <p:spPr bwMode="auto">
          <a:xfrm>
            <a:off x="4357686" y="4572008"/>
            <a:ext cx="928694" cy="27464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Adjustable Spur</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37" name="Line 11"/>
          <p:cNvSpPr>
            <a:spLocks noChangeShapeType="1"/>
          </p:cNvSpPr>
          <p:nvPr/>
        </p:nvSpPr>
        <p:spPr bwMode="auto">
          <a:xfrm>
            <a:off x="4786314" y="4786322"/>
            <a:ext cx="500066" cy="357190"/>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Cutting &amp; Shaping Tools</a:t>
            </a:r>
            <a:endParaRPr lang="en-GB" sz="2800" b="1" u="sng" dirty="0">
              <a:solidFill>
                <a:schemeClr val="accent6">
                  <a:lumMod val="75000"/>
                </a:schemeClr>
              </a:solidFill>
              <a:latin typeface="Comic Sans MS" pitchFamily="66" charset="0"/>
            </a:endParaRPr>
          </a:p>
        </p:txBody>
      </p:sp>
      <p:sp>
        <p:nvSpPr>
          <p:cNvPr id="35" name="TextBox 34"/>
          <p:cNvSpPr txBox="1"/>
          <p:nvPr/>
        </p:nvSpPr>
        <p:spPr>
          <a:xfrm>
            <a:off x="4643438" y="547196"/>
            <a:ext cx="4071966" cy="830997"/>
          </a:xfrm>
          <a:prstGeom prst="rect">
            <a:avLst/>
          </a:prstGeom>
          <a:noFill/>
        </p:spPr>
        <p:txBody>
          <a:bodyPr wrap="square" rtlCol="0">
            <a:spAutoFit/>
          </a:bodyPr>
          <a:lstStyle/>
          <a:p>
            <a:r>
              <a:rPr lang="en-GB" sz="1600" dirty="0" smtClean="0">
                <a:latin typeface="Comic Sans MS" pitchFamily="66" charset="0"/>
              </a:rPr>
              <a:t>Once you have finished marking out your job it is time to think about what tools you will need to cut and shape your work.</a:t>
            </a:r>
            <a:endParaRPr lang="en-GB" sz="1600" dirty="0">
              <a:latin typeface="Comic Sans MS" pitchFamily="66" charset="0"/>
            </a:endParaRPr>
          </a:p>
        </p:txBody>
      </p:sp>
      <p:pic>
        <p:nvPicPr>
          <p:cNvPr id="27654" name="Picture 6" descr="http://learning.covcollege.ac.uk/content/subs/MALLTON/MALLTON856/htm/doc-assets/Bench%20Hook.gif"/>
          <p:cNvPicPr>
            <a:picLocks noChangeAspect="1" noChangeArrowheads="1"/>
          </p:cNvPicPr>
          <p:nvPr/>
        </p:nvPicPr>
        <p:blipFill>
          <a:blip r:embed="rId2"/>
          <a:srcRect/>
          <a:stretch>
            <a:fillRect/>
          </a:stretch>
        </p:blipFill>
        <p:spPr bwMode="auto">
          <a:xfrm>
            <a:off x="714348" y="3857628"/>
            <a:ext cx="2428892" cy="1911957"/>
          </a:xfrm>
          <a:prstGeom prst="rect">
            <a:avLst/>
          </a:prstGeom>
          <a:noFill/>
        </p:spPr>
      </p:pic>
      <p:sp>
        <p:nvSpPr>
          <p:cNvPr id="37" name="Text Box 5"/>
          <p:cNvSpPr txBox="1">
            <a:spLocks noChangeArrowheads="1"/>
          </p:cNvSpPr>
          <p:nvPr/>
        </p:nvSpPr>
        <p:spPr bwMode="auto">
          <a:xfrm>
            <a:off x="500034" y="3289293"/>
            <a:ext cx="2643206" cy="35402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b="1" u="sng" dirty="0" smtClean="0">
                <a:solidFill>
                  <a:srgbClr val="000000"/>
                </a:solidFill>
                <a:latin typeface="Comic Sans MS" pitchFamily="66" charset="0"/>
              </a:rPr>
              <a:t>Bench Hook/Sawing Board</a:t>
            </a:r>
            <a:endParaRPr kumimoji="0" lang="en-US" sz="1600" b="0" i="0" u="sng" strike="noStrike" cap="none" normalizeH="0" baseline="0" dirty="0" smtClean="0">
              <a:ln>
                <a:noFill/>
              </a:ln>
              <a:solidFill>
                <a:schemeClr val="tx1"/>
              </a:solidFill>
              <a:effectLst/>
              <a:latin typeface="Arial" pitchFamily="34" charset="0"/>
            </a:endParaRPr>
          </a:p>
        </p:txBody>
      </p:sp>
      <p:sp>
        <p:nvSpPr>
          <p:cNvPr id="38" name="Rectangle 37"/>
          <p:cNvSpPr/>
          <p:nvPr/>
        </p:nvSpPr>
        <p:spPr>
          <a:xfrm>
            <a:off x="3643338" y="3687079"/>
            <a:ext cx="4572000" cy="1815882"/>
          </a:xfrm>
          <a:prstGeom prst="rect">
            <a:avLst/>
          </a:prstGeom>
        </p:spPr>
        <p:txBody>
          <a:bodyPr>
            <a:spAutoFit/>
          </a:bodyPr>
          <a:lstStyle/>
          <a:p>
            <a:r>
              <a:rPr lang="en-GB" sz="1600" dirty="0" smtClean="0">
                <a:latin typeface="Comic Sans MS" pitchFamily="66" charset="0"/>
              </a:rPr>
              <a:t>A bench hook is an aid to </a:t>
            </a:r>
            <a:r>
              <a:rPr lang="en-GB" sz="1600" b="1" dirty="0" smtClean="0">
                <a:latin typeface="Comic Sans MS" pitchFamily="66" charset="0"/>
              </a:rPr>
              <a:t>crosscutting small pieces of wood</a:t>
            </a:r>
            <a:r>
              <a:rPr lang="en-GB" sz="1600" dirty="0" smtClean="0">
                <a:latin typeface="Comic Sans MS" pitchFamily="66" charset="0"/>
              </a:rPr>
              <a:t> on the bench. As well as helping you to </a:t>
            </a:r>
            <a:r>
              <a:rPr lang="en-GB" sz="1600" b="1" dirty="0" smtClean="0">
                <a:latin typeface="Comic Sans MS" pitchFamily="66" charset="0"/>
              </a:rPr>
              <a:t>hold the wood in place</a:t>
            </a:r>
            <a:r>
              <a:rPr lang="en-GB" sz="1600" dirty="0" smtClean="0">
                <a:latin typeface="Comic Sans MS" pitchFamily="66" charset="0"/>
              </a:rPr>
              <a:t>, it also </a:t>
            </a:r>
            <a:r>
              <a:rPr lang="en-GB" sz="1600" b="1" dirty="0" smtClean="0">
                <a:latin typeface="Comic Sans MS" pitchFamily="66" charset="0"/>
              </a:rPr>
              <a:t>supports the wood </a:t>
            </a:r>
            <a:r>
              <a:rPr lang="en-GB" sz="1600" dirty="0" smtClean="0">
                <a:latin typeface="Comic Sans MS" pitchFamily="66" charset="0"/>
              </a:rPr>
              <a:t>- particularly the small piece that is about to fall off when you've finished cutting. </a:t>
            </a:r>
          </a:p>
          <a:p>
            <a:r>
              <a:rPr lang="en-GB" sz="1600" dirty="0" smtClean="0">
                <a:latin typeface="Comic Sans MS" pitchFamily="66" charset="0"/>
              </a:rPr>
              <a:t> </a:t>
            </a:r>
            <a:endParaRPr lang="en-GB" sz="1600" dirty="0">
              <a:latin typeface="Comic Sans MS" pitchFamily="66" charset="0"/>
            </a:endParaRPr>
          </a:p>
        </p:txBody>
      </p:sp>
      <p:sp>
        <p:nvSpPr>
          <p:cNvPr id="27655" name="Rectangle 7"/>
          <p:cNvSpPr>
            <a:spLocks noChangeArrowheads="1"/>
          </p:cNvSpPr>
          <p:nvPr/>
        </p:nvSpPr>
        <p:spPr bwMode="auto">
          <a:xfrm>
            <a:off x="500034" y="1912142"/>
            <a:ext cx="7929618" cy="123110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It is important to note that there are </a:t>
            </a:r>
            <a:r>
              <a:rPr kumimoji="0" lang="en-GB" sz="1600" b="1" i="0" u="none" strike="noStrike" cap="none" normalizeH="0" baseline="0" dirty="0" smtClean="0">
                <a:ln>
                  <a:noFill/>
                </a:ln>
                <a:solidFill>
                  <a:srgbClr val="000000"/>
                </a:solidFill>
                <a:effectLst/>
                <a:latin typeface="Comic Sans MS" pitchFamily="66" charset="0"/>
              </a:rPr>
              <a:t>two categories of Saw</a:t>
            </a:r>
            <a:r>
              <a:rPr kumimoji="0" lang="en-GB" sz="1600" b="1" i="0" u="none" strike="noStrike" cap="none" normalizeH="0" baseline="0" dirty="0" smtClean="0">
                <a:ln>
                  <a:noFill/>
                </a:ln>
                <a:solidFill>
                  <a:schemeClr val="accent6">
                    <a:lumMod val="75000"/>
                  </a:schemeClr>
                </a:solidFill>
                <a:effectLst/>
                <a:latin typeface="Comic Sans MS" pitchFamily="66" charset="0"/>
              </a:rPr>
              <a:t>: Rip Saws </a:t>
            </a:r>
            <a:r>
              <a:rPr kumimoji="0" lang="en-GB" sz="1600" b="0" i="0" u="none" strike="noStrike" cap="none" normalizeH="0" baseline="0" dirty="0" smtClean="0">
                <a:ln>
                  <a:noFill/>
                </a:ln>
                <a:solidFill>
                  <a:srgbClr val="000000"/>
                </a:solidFill>
                <a:effectLst/>
                <a:latin typeface="Comic Sans MS" pitchFamily="66" charset="0"/>
              </a:rPr>
              <a:t>and </a:t>
            </a:r>
            <a:r>
              <a:rPr kumimoji="0" lang="en-GB" sz="1600" b="1" i="0" u="none" strike="noStrike" cap="none" normalizeH="0" baseline="0" dirty="0" smtClean="0">
                <a:ln>
                  <a:noFill/>
                </a:ln>
                <a:solidFill>
                  <a:schemeClr val="accent6">
                    <a:lumMod val="75000"/>
                  </a:schemeClr>
                </a:solidFill>
                <a:effectLst/>
                <a:latin typeface="Comic Sans MS" pitchFamily="66" charset="0"/>
              </a:rPr>
              <a:t>Cross-cut Saws</a:t>
            </a:r>
            <a:r>
              <a:rPr kumimoji="0" lang="en-GB" sz="1600" b="0" i="0" u="none" strike="noStrike" cap="none" normalizeH="0" baseline="0" dirty="0" smtClean="0">
                <a:ln>
                  <a:noFill/>
                </a:ln>
                <a:solidFill>
                  <a:srgbClr val="000000"/>
                </a:solidFill>
                <a:effectLst/>
                <a:latin typeface="Comic Sans MS" pitchFamily="66" charset="0"/>
              </a:rPr>
              <a:t>. </a:t>
            </a:r>
            <a:br>
              <a:rPr kumimoji="0" lang="en-GB" sz="1600" b="0" i="0" u="none" strike="noStrike" cap="none" normalizeH="0" baseline="0" dirty="0" smtClean="0">
                <a:ln>
                  <a:noFill/>
                </a:ln>
                <a:solidFill>
                  <a:srgbClr val="000000"/>
                </a:solidFill>
                <a:effectLst/>
                <a:latin typeface="Comic Sans MS" pitchFamily="66" charset="0"/>
              </a:rPr>
            </a:br>
            <a:r>
              <a:rPr kumimoji="0" lang="en-GB" sz="1600" b="0" i="0" u="none" strike="noStrike" cap="none" normalizeH="0" baseline="0" dirty="0" smtClean="0">
                <a:ln>
                  <a:noFill/>
                </a:ln>
                <a:solidFill>
                  <a:srgbClr val="000000"/>
                </a:solidFill>
                <a:effectLst/>
                <a:latin typeface="Comic Sans MS" pitchFamily="66" charset="0"/>
              </a:rPr>
              <a:t>Rip Saws are used for cutting along the grain.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Cross-cut saws are used for cutting across the grain.</a:t>
            </a:r>
            <a:endParaRPr kumimoji="0" lang="en-GB" sz="16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 </a:t>
            </a:r>
            <a:endParaRPr kumimoji="0" lang="en-GB" sz="1600" b="0" i="0" u="none" strike="noStrike" cap="none" normalizeH="0" baseline="0" dirty="0" smtClean="0">
              <a:ln>
                <a:noFill/>
              </a:ln>
              <a:solidFill>
                <a:schemeClr val="tx1"/>
              </a:solidFill>
              <a:effectLst/>
              <a:latin typeface="Comic Sans MS" pitchFamily="66" charset="0"/>
            </a:endParaRPr>
          </a:p>
        </p:txBody>
      </p:sp>
      <p:sp>
        <p:nvSpPr>
          <p:cNvPr id="26625" name="Rectangle 1"/>
          <p:cNvSpPr>
            <a:spLocks noChangeArrowheads="1"/>
          </p:cNvSpPr>
          <p:nvPr/>
        </p:nvSpPr>
        <p:spPr bwMode="auto">
          <a:xfrm>
            <a:off x="500034" y="1415465"/>
            <a:ext cx="2143140" cy="5847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sng" strike="noStrike" cap="none" normalizeH="0" baseline="0" dirty="0" smtClean="0">
                <a:ln>
                  <a:noFill/>
                </a:ln>
                <a:solidFill>
                  <a:schemeClr val="accent6">
                    <a:lumMod val="75000"/>
                  </a:schemeClr>
                </a:solidFill>
                <a:effectLst/>
                <a:latin typeface="Comic Sans MS" pitchFamily="66" charset="0"/>
              </a:rPr>
              <a:t>Saws and Sawing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sng" strike="noStrike" cap="none" normalizeH="0" baseline="0" dirty="0" smtClean="0">
                <a:ln>
                  <a:noFill/>
                </a:ln>
                <a:solidFill>
                  <a:schemeClr val="accent6">
                    <a:lumMod val="75000"/>
                  </a:schemeClr>
                </a:solidFill>
                <a:effectLst/>
                <a:latin typeface="Times New Roman" pitchFamily="18" charset="0"/>
              </a:rPr>
              <a:t> </a:t>
            </a:r>
            <a:endParaRPr kumimoji="0" lang="en-GB" b="0" i="0" u="sng" strike="noStrike" cap="none" normalizeH="0" baseline="0" dirty="0" smtClean="0">
              <a:ln>
                <a:noFill/>
              </a:ln>
              <a:solidFill>
                <a:schemeClr val="accent6">
                  <a:lumMod val="75000"/>
                </a:schemeClr>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429124" y="857232"/>
            <a:ext cx="3857652" cy="135732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Mainly used for cutting out joints in wood. This saw </a:t>
            </a:r>
            <a:r>
              <a:rPr kumimoji="0" lang="en-GB" sz="1600" b="1" i="0" u="none" strike="noStrike" cap="none" normalizeH="0" baseline="0" dirty="0" smtClean="0">
                <a:ln>
                  <a:noFill/>
                </a:ln>
                <a:solidFill>
                  <a:srgbClr val="000000"/>
                </a:solidFill>
                <a:effectLst/>
                <a:latin typeface="Comic Sans MS" pitchFamily="66" charset="0"/>
              </a:rPr>
              <a:t>cuts very straight </a:t>
            </a:r>
            <a:r>
              <a:rPr kumimoji="0" lang="en-GB" sz="1600" b="0" i="0" u="none" strike="noStrike" cap="none" normalizeH="0" baseline="0" dirty="0" smtClean="0">
                <a:ln>
                  <a:noFill/>
                </a:ln>
                <a:solidFill>
                  <a:srgbClr val="000000"/>
                </a:solidFill>
                <a:effectLst/>
                <a:latin typeface="Comic Sans MS" pitchFamily="66" charset="0"/>
              </a:rPr>
              <a:t>because the </a:t>
            </a:r>
            <a:r>
              <a:rPr kumimoji="0" lang="en-GB" sz="1600" b="1" i="0" u="none" strike="noStrike" cap="none" normalizeH="0" baseline="0" dirty="0" smtClean="0">
                <a:ln>
                  <a:noFill/>
                </a:ln>
                <a:solidFill>
                  <a:srgbClr val="000000"/>
                </a:solidFill>
                <a:effectLst/>
                <a:latin typeface="Comic Sans MS" pitchFamily="66" charset="0"/>
              </a:rPr>
              <a:t>blade is very rigid</a:t>
            </a:r>
            <a:r>
              <a:rPr kumimoji="0" lang="en-GB" sz="1600" b="0" i="0" u="none" strike="noStrike" cap="none" normalizeH="0" baseline="0" dirty="0" smtClean="0">
                <a:ln>
                  <a:noFill/>
                </a:ln>
                <a:solidFill>
                  <a:srgbClr val="000000"/>
                </a:solidFill>
                <a:effectLst/>
                <a:latin typeface="Comic Sans MS" pitchFamily="66" charset="0"/>
              </a:rPr>
              <a:t> (stiff) due to brass back at the top of the saw. (</a:t>
            </a:r>
            <a:r>
              <a:rPr kumimoji="0" lang="en-GB" sz="1600" b="1" i="0" u="none" strike="noStrike" cap="none" normalizeH="0" baseline="0" dirty="0" smtClean="0">
                <a:ln>
                  <a:noFill/>
                </a:ln>
                <a:solidFill>
                  <a:srgbClr val="000000"/>
                </a:solidFill>
                <a:effectLst/>
                <a:latin typeface="Comic Sans MS" pitchFamily="66" charset="0"/>
              </a:rPr>
              <a:t>Cross-Cut</a:t>
            </a:r>
            <a:r>
              <a:rPr kumimoji="0" lang="en-GB" sz="1600" b="0" i="0" u="none" strike="noStrike" cap="none" normalizeH="0" baseline="0" dirty="0" smtClean="0">
                <a:ln>
                  <a:noFill/>
                </a:ln>
                <a:solidFill>
                  <a:srgbClr val="000000"/>
                </a:solidFill>
                <a:effectLst/>
                <a:latin typeface="Comic Sans MS" pitchFamily="66" charset="0"/>
              </a:rPr>
              <a:t> Saw)</a:t>
            </a:r>
            <a:endParaRPr kumimoji="0" lang="en-US" sz="1600" b="0" i="0" u="none" strike="noStrike" cap="none" normalizeH="0" baseline="0" dirty="0" smtClean="0">
              <a:ln>
                <a:noFill/>
              </a:ln>
              <a:solidFill>
                <a:schemeClr val="tx1"/>
              </a:solidFill>
              <a:effectLst/>
              <a:latin typeface="Arial" pitchFamily="34" charset="0"/>
            </a:endParaRPr>
          </a:p>
        </p:txBody>
      </p:sp>
      <p:pic>
        <p:nvPicPr>
          <p:cNvPr id="21507" name="Picture 3" descr="159503[1]"/>
          <p:cNvPicPr>
            <a:picLocks noChangeAspect="1" noChangeArrowheads="1"/>
          </p:cNvPicPr>
          <p:nvPr/>
        </p:nvPicPr>
        <p:blipFill>
          <a:blip r:embed="rId2"/>
          <a:srcRect l="6341" t="32126" r="9115" b="31969"/>
          <a:stretch>
            <a:fillRect/>
          </a:stretch>
        </p:blipFill>
        <p:spPr bwMode="auto">
          <a:xfrm>
            <a:off x="642910" y="785794"/>
            <a:ext cx="3193699" cy="1357322"/>
          </a:xfrm>
          <a:prstGeom prst="rect">
            <a:avLst/>
          </a:prstGeom>
          <a:noFill/>
          <a:ln w="9525" algn="in">
            <a:noFill/>
            <a:miter lim="800000"/>
            <a:headEnd/>
            <a:tailEnd/>
          </a:ln>
          <a:effectLst/>
        </p:spPr>
      </p:pic>
      <p:sp>
        <p:nvSpPr>
          <p:cNvPr id="21508" name="Text Box 4"/>
          <p:cNvSpPr txBox="1">
            <a:spLocks noChangeArrowheads="1"/>
          </p:cNvSpPr>
          <p:nvPr/>
        </p:nvSpPr>
        <p:spPr bwMode="auto">
          <a:xfrm>
            <a:off x="571472" y="428604"/>
            <a:ext cx="1152525"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Tenon Saw</a:t>
            </a:r>
            <a:endParaRPr kumimoji="0" lang="en-US" sz="1600" b="0" i="0" u="sng" strike="noStrike" cap="none" normalizeH="0" baseline="0" dirty="0" smtClean="0">
              <a:ln>
                <a:noFill/>
              </a:ln>
              <a:solidFill>
                <a:schemeClr val="tx1"/>
              </a:solidFill>
              <a:effectLst/>
              <a:latin typeface="Arial" pitchFamily="34" charset="0"/>
            </a:endParaRPr>
          </a:p>
        </p:txBody>
      </p:sp>
      <p:sp>
        <p:nvSpPr>
          <p:cNvPr id="21512" name="Text Box 8"/>
          <p:cNvSpPr txBox="1">
            <a:spLocks noChangeArrowheads="1"/>
          </p:cNvSpPr>
          <p:nvPr/>
        </p:nvSpPr>
        <p:spPr bwMode="auto">
          <a:xfrm>
            <a:off x="4398949" y="2857496"/>
            <a:ext cx="3887827" cy="111601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A </a:t>
            </a:r>
            <a:r>
              <a:rPr kumimoji="0" lang="en-GB" sz="1600" b="1" i="0" u="none" strike="noStrike" cap="none" normalizeH="0" baseline="0" dirty="0" smtClean="0">
                <a:ln>
                  <a:noFill/>
                </a:ln>
                <a:solidFill>
                  <a:srgbClr val="000000"/>
                </a:solidFill>
                <a:effectLst/>
                <a:latin typeface="Comic Sans MS" pitchFamily="66" charset="0"/>
              </a:rPr>
              <a:t>thin saw </a:t>
            </a:r>
            <a:r>
              <a:rPr kumimoji="0" lang="en-GB" sz="1600" b="0" i="0" u="none" strike="noStrike" cap="none" normalizeH="0" baseline="0" dirty="0" smtClean="0">
                <a:ln>
                  <a:noFill/>
                </a:ln>
                <a:solidFill>
                  <a:srgbClr val="000000"/>
                </a:solidFill>
                <a:effectLst/>
                <a:latin typeface="Comic Sans MS" pitchFamily="66" charset="0"/>
              </a:rPr>
              <a:t>used for making </a:t>
            </a:r>
            <a:r>
              <a:rPr kumimoji="0" lang="en-GB" sz="1600" b="1" i="0" u="none" strike="noStrike" cap="none" normalizeH="0" baseline="0" dirty="0" smtClean="0">
                <a:ln>
                  <a:noFill/>
                </a:ln>
                <a:solidFill>
                  <a:srgbClr val="000000"/>
                </a:solidFill>
                <a:effectLst/>
                <a:latin typeface="Comic Sans MS" pitchFamily="66" charset="0"/>
              </a:rPr>
              <a:t>curved cuts</a:t>
            </a:r>
            <a:r>
              <a:rPr kumimoji="0" lang="en-GB" sz="1600" b="0" i="0" u="none" strike="noStrike" cap="none" normalizeH="0" baseline="0" dirty="0" smtClean="0">
                <a:ln>
                  <a:noFill/>
                </a:ln>
                <a:solidFill>
                  <a:srgbClr val="000000"/>
                </a:solidFill>
                <a:effectLst/>
                <a:latin typeface="Comic Sans MS" pitchFamily="66" charset="0"/>
              </a:rPr>
              <a:t>. The blade can be set to almost any angle and is very </a:t>
            </a:r>
            <a:r>
              <a:rPr kumimoji="0" lang="en-GB" sz="1600" b="1" i="0" u="none" strike="noStrike" cap="none" normalizeH="0" baseline="0" dirty="0" smtClean="0">
                <a:ln>
                  <a:noFill/>
                </a:ln>
                <a:solidFill>
                  <a:srgbClr val="000000"/>
                </a:solidFill>
                <a:effectLst/>
                <a:latin typeface="Comic Sans MS" pitchFamily="66" charset="0"/>
              </a:rPr>
              <a:t>flexible</a:t>
            </a:r>
            <a:r>
              <a:rPr kumimoji="0" lang="en-GB" sz="1600" b="0" i="0" u="none" strike="noStrike" cap="none" normalizeH="0" dirty="0" smtClean="0">
                <a:ln>
                  <a:noFill/>
                </a:ln>
                <a:solidFill>
                  <a:srgbClr val="000000"/>
                </a:solidFill>
                <a:effectLst/>
                <a:latin typeface="Comic Sans MS" pitchFamily="66" charset="0"/>
              </a:rPr>
              <a:t> but can break easily so care and attention must be taken.</a:t>
            </a:r>
            <a:endParaRPr kumimoji="0" lang="en-US" sz="1600" b="0" i="0" u="none" strike="noStrike" cap="none" normalizeH="0" baseline="0" dirty="0" smtClean="0">
              <a:ln>
                <a:noFill/>
              </a:ln>
              <a:solidFill>
                <a:schemeClr val="tx1"/>
              </a:solidFill>
              <a:effectLst/>
              <a:latin typeface="Arial" pitchFamily="34" charset="0"/>
            </a:endParaRPr>
          </a:p>
        </p:txBody>
      </p:sp>
      <p:pic>
        <p:nvPicPr>
          <p:cNvPr id="21513" name="Picture 9" descr="39074[1]"/>
          <p:cNvPicPr>
            <a:picLocks noChangeAspect="1" noChangeArrowheads="1"/>
          </p:cNvPicPr>
          <p:nvPr/>
        </p:nvPicPr>
        <p:blipFill>
          <a:blip r:embed="rId3"/>
          <a:srcRect t="22047" b="24409"/>
          <a:stretch>
            <a:fillRect/>
          </a:stretch>
        </p:blipFill>
        <p:spPr bwMode="auto">
          <a:xfrm>
            <a:off x="785786" y="2857496"/>
            <a:ext cx="2937663" cy="1571636"/>
          </a:xfrm>
          <a:prstGeom prst="rect">
            <a:avLst/>
          </a:prstGeom>
          <a:noFill/>
          <a:ln w="9525" algn="in">
            <a:noFill/>
            <a:miter lim="800000"/>
            <a:headEnd/>
            <a:tailEnd/>
          </a:ln>
          <a:effectLst/>
        </p:spPr>
      </p:pic>
      <p:sp>
        <p:nvSpPr>
          <p:cNvPr id="21514" name="Text Box 10"/>
          <p:cNvSpPr txBox="1">
            <a:spLocks noChangeArrowheads="1"/>
          </p:cNvSpPr>
          <p:nvPr/>
        </p:nvSpPr>
        <p:spPr bwMode="auto">
          <a:xfrm>
            <a:off x="642910" y="2357430"/>
            <a:ext cx="2008202" cy="2762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Coping Saw</a:t>
            </a:r>
            <a:endParaRPr kumimoji="0" lang="en-US" sz="1600" b="1" i="0" u="sng" strike="noStrike" cap="none" normalizeH="0" baseline="0" dirty="0" smtClean="0">
              <a:ln>
                <a:noFill/>
              </a:ln>
              <a:solidFill>
                <a:schemeClr val="tx1"/>
              </a:solidFill>
              <a:effectLst/>
              <a:latin typeface="Arial" pitchFamily="34" charset="0"/>
            </a:endParaRPr>
          </a:p>
        </p:txBody>
      </p:sp>
      <p:pic>
        <p:nvPicPr>
          <p:cNvPr id="8" name="Picture 2" descr="pax_panel_saw[1]"/>
          <p:cNvPicPr>
            <a:picLocks noChangeAspect="1" noChangeArrowheads="1"/>
          </p:cNvPicPr>
          <p:nvPr/>
        </p:nvPicPr>
        <p:blipFill>
          <a:blip r:embed="rId4" cstate="print"/>
          <a:srcRect/>
          <a:stretch>
            <a:fillRect/>
          </a:stretch>
        </p:blipFill>
        <p:spPr bwMode="auto">
          <a:xfrm>
            <a:off x="500034" y="4857760"/>
            <a:ext cx="3624541" cy="1000132"/>
          </a:xfrm>
          <a:prstGeom prst="rect">
            <a:avLst/>
          </a:prstGeom>
          <a:noFill/>
          <a:ln w="9525" algn="in">
            <a:noFill/>
            <a:miter lim="800000"/>
            <a:headEnd/>
            <a:tailEnd/>
          </a:ln>
          <a:effectLst/>
        </p:spPr>
      </p:pic>
      <p:sp>
        <p:nvSpPr>
          <p:cNvPr id="9" name="Text Box 3"/>
          <p:cNvSpPr txBox="1">
            <a:spLocks noChangeArrowheads="1"/>
          </p:cNvSpPr>
          <p:nvPr/>
        </p:nvSpPr>
        <p:spPr bwMode="auto">
          <a:xfrm>
            <a:off x="4286248" y="4929198"/>
            <a:ext cx="3632242" cy="71438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Mainly used for making </a:t>
            </a:r>
            <a:r>
              <a:rPr kumimoji="0" lang="en-GB" sz="1600" b="1" i="0" u="none" strike="noStrike" cap="none" normalizeH="0" baseline="0" dirty="0" smtClean="0">
                <a:ln>
                  <a:noFill/>
                </a:ln>
                <a:solidFill>
                  <a:srgbClr val="000000"/>
                </a:solidFill>
                <a:effectLst/>
                <a:latin typeface="Comic Sans MS" pitchFamily="66" charset="0"/>
              </a:rPr>
              <a:t>straight cuts </a:t>
            </a:r>
            <a:r>
              <a:rPr kumimoji="0" lang="en-GB" sz="1600" b="0" i="0" u="none" strike="noStrike" cap="none" normalizeH="0" baseline="0" dirty="0" smtClean="0">
                <a:ln>
                  <a:noFill/>
                </a:ln>
                <a:solidFill>
                  <a:srgbClr val="000000"/>
                </a:solidFill>
                <a:effectLst/>
                <a:latin typeface="Comic Sans MS" pitchFamily="66" charset="0"/>
              </a:rPr>
              <a:t>in </a:t>
            </a:r>
            <a:r>
              <a:rPr kumimoji="0" lang="en-GB" sz="1600" b="1" i="0" u="none" strike="noStrike" cap="none" normalizeH="0" baseline="0" dirty="0" smtClean="0">
                <a:ln>
                  <a:noFill/>
                </a:ln>
                <a:solidFill>
                  <a:srgbClr val="000000"/>
                </a:solidFill>
                <a:effectLst/>
                <a:latin typeface="Comic Sans MS" pitchFamily="66" charset="0"/>
              </a:rPr>
              <a:t>large pieces </a:t>
            </a:r>
            <a:r>
              <a:rPr kumimoji="0" lang="en-GB" sz="1600" b="0" i="0" u="none" strike="noStrike" cap="none" normalizeH="0" baseline="0" dirty="0" smtClean="0">
                <a:ln>
                  <a:noFill/>
                </a:ln>
                <a:solidFill>
                  <a:srgbClr val="000000"/>
                </a:solidFill>
                <a:effectLst/>
                <a:latin typeface="Comic Sans MS" pitchFamily="66" charset="0"/>
              </a:rPr>
              <a:t>of timber. (</a:t>
            </a:r>
            <a:r>
              <a:rPr kumimoji="0" lang="en-GB" sz="1600" b="1" i="0" u="none" strike="noStrike" cap="none" normalizeH="0" baseline="0" dirty="0" smtClean="0">
                <a:ln>
                  <a:noFill/>
                </a:ln>
                <a:solidFill>
                  <a:srgbClr val="000000"/>
                </a:solidFill>
                <a:effectLst/>
                <a:latin typeface="Comic Sans MS" pitchFamily="66" charset="0"/>
              </a:rPr>
              <a:t>Rip</a:t>
            </a:r>
            <a:r>
              <a:rPr kumimoji="0" lang="en-GB" sz="1600" b="0" i="0" u="none" strike="noStrike" cap="none" normalizeH="0" baseline="0" dirty="0" smtClean="0">
                <a:ln>
                  <a:noFill/>
                </a:ln>
                <a:solidFill>
                  <a:srgbClr val="000000"/>
                </a:solidFill>
                <a:effectLst/>
                <a:latin typeface="Comic Sans MS" pitchFamily="66" charset="0"/>
              </a:rPr>
              <a:t> Saw)</a:t>
            </a:r>
            <a:endParaRPr kumimoji="0" lang="en-US" sz="1600" b="0" i="0" u="none" strike="noStrike" cap="none" normalizeH="0" baseline="0" dirty="0" smtClean="0">
              <a:ln>
                <a:noFill/>
              </a:ln>
              <a:solidFill>
                <a:schemeClr val="tx1"/>
              </a:solidFill>
              <a:effectLst/>
              <a:latin typeface="Arial" pitchFamily="34" charset="0"/>
            </a:endParaRPr>
          </a:p>
        </p:txBody>
      </p:sp>
      <p:sp>
        <p:nvSpPr>
          <p:cNvPr id="10" name="Text Box 4"/>
          <p:cNvSpPr txBox="1">
            <a:spLocks noChangeArrowheads="1"/>
          </p:cNvSpPr>
          <p:nvPr/>
        </p:nvSpPr>
        <p:spPr bwMode="auto">
          <a:xfrm>
            <a:off x="642910" y="4500570"/>
            <a:ext cx="1152525" cy="21748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Panel Saw</a:t>
            </a:r>
            <a:endParaRPr kumimoji="0" lang="en-US" sz="1600" b="0" i="0" u="sng"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35" name="Picture 35" descr="http://www.woodworking.com/Resource.ashx?sn=BenchPlaneParts"/>
          <p:cNvPicPr>
            <a:picLocks noChangeAspect="1" noChangeArrowheads="1"/>
          </p:cNvPicPr>
          <p:nvPr/>
        </p:nvPicPr>
        <p:blipFill>
          <a:blip r:embed="rId2"/>
          <a:srcRect/>
          <a:stretch>
            <a:fillRect/>
          </a:stretch>
        </p:blipFill>
        <p:spPr bwMode="auto">
          <a:xfrm>
            <a:off x="357158" y="2928934"/>
            <a:ext cx="5500726" cy="3437954"/>
          </a:xfrm>
          <a:prstGeom prst="rect">
            <a:avLst/>
          </a:prstGeom>
          <a:noFill/>
        </p:spPr>
      </p:pic>
      <p:sp>
        <p:nvSpPr>
          <p:cNvPr id="25602" name="Text Box 2"/>
          <p:cNvSpPr txBox="1">
            <a:spLocks noChangeArrowheads="1"/>
          </p:cNvSpPr>
          <p:nvPr/>
        </p:nvSpPr>
        <p:spPr bwMode="auto">
          <a:xfrm>
            <a:off x="571472" y="428604"/>
            <a:ext cx="1000132" cy="65563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sng" strike="noStrike" cap="none" normalizeH="0" baseline="0" dirty="0" smtClean="0">
                <a:ln>
                  <a:noFill/>
                </a:ln>
                <a:solidFill>
                  <a:srgbClr val="000000"/>
                </a:solidFill>
                <a:effectLst/>
                <a:latin typeface="Comic Sans MS" pitchFamily="66" charset="0"/>
              </a:rPr>
              <a:t>Planes</a:t>
            </a:r>
            <a:endParaRPr kumimoji="0" lang="en-US" sz="2000" b="0" i="0" u="sng" strike="noStrike" cap="none" normalizeH="0" baseline="0" dirty="0" smtClean="0">
              <a:ln>
                <a:noFill/>
              </a:ln>
              <a:solidFill>
                <a:schemeClr val="tx1"/>
              </a:solidFill>
              <a:effectLst/>
              <a:latin typeface="Arial" pitchFamily="34" charset="0"/>
            </a:endParaRPr>
          </a:p>
        </p:txBody>
      </p:sp>
      <p:sp>
        <p:nvSpPr>
          <p:cNvPr id="25603" name="Text Box 3"/>
          <p:cNvSpPr txBox="1">
            <a:spLocks noChangeArrowheads="1"/>
          </p:cNvSpPr>
          <p:nvPr/>
        </p:nvSpPr>
        <p:spPr bwMode="auto">
          <a:xfrm>
            <a:off x="3643306" y="2071678"/>
            <a:ext cx="5214974" cy="278608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Smoothing and Jack planes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Although both Jack and smoothing planes look similar they are used for different jobs: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sng"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Jack planes </a:t>
            </a:r>
            <a:r>
              <a:rPr kumimoji="0" lang="en-GB" sz="1600" b="0" i="0" u="none" strike="noStrike" cap="none" normalizeH="0" baseline="0" dirty="0" smtClean="0">
                <a:ln>
                  <a:noFill/>
                </a:ln>
                <a:solidFill>
                  <a:srgbClr val="000000"/>
                </a:solidFill>
                <a:effectLst/>
                <a:latin typeface="Comic Sans MS" pitchFamily="66" charset="0"/>
              </a:rPr>
              <a:t>are</a:t>
            </a:r>
            <a:r>
              <a:rPr kumimoji="0" lang="en-GB" sz="1600" b="1" i="0" u="none" strike="noStrike" cap="none" normalizeH="0" baseline="0" dirty="0" smtClean="0">
                <a:ln>
                  <a:noFill/>
                </a:ln>
                <a:solidFill>
                  <a:srgbClr val="000000"/>
                </a:solidFill>
                <a:effectLst/>
                <a:latin typeface="Comic Sans MS" pitchFamily="66" charset="0"/>
              </a:rPr>
              <a:t> </a:t>
            </a:r>
            <a:r>
              <a:rPr kumimoji="0" lang="en-GB" sz="1600" b="0" i="0" u="none" strike="noStrike" cap="none" normalizeH="0" baseline="0" dirty="0" smtClean="0">
                <a:ln>
                  <a:noFill/>
                </a:ln>
                <a:solidFill>
                  <a:srgbClr val="000000"/>
                </a:solidFill>
                <a:effectLst/>
                <a:latin typeface="Comic Sans MS" pitchFamily="66" charset="0"/>
              </a:rPr>
              <a:t>used to make long edges straight and square and are longer than smoothing planes.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Smoothing Planes </a:t>
            </a:r>
            <a:r>
              <a:rPr kumimoji="0" lang="en-GB" sz="1600" b="0" i="0" u="none" strike="noStrike" cap="none" normalizeH="0" baseline="0" dirty="0" smtClean="0">
                <a:ln>
                  <a:noFill/>
                </a:ln>
                <a:solidFill>
                  <a:srgbClr val="000000"/>
                </a:solidFill>
                <a:effectLst/>
                <a:latin typeface="Comic Sans MS" pitchFamily="66" charset="0"/>
              </a:rPr>
              <a:t>are used to make surfaces smooth.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ts val="25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36" name="Rectangle 5"/>
          <p:cNvSpPr>
            <a:spLocks noChangeArrowheads="1"/>
          </p:cNvSpPr>
          <p:nvPr/>
        </p:nvSpPr>
        <p:spPr bwMode="auto">
          <a:xfrm>
            <a:off x="571472" y="1000108"/>
            <a:ext cx="8143932" cy="147732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Comic Sans MS" pitchFamily="66" charset="0"/>
              </a:rPr>
              <a:t>Plane Safety</a:t>
            </a:r>
            <a:endParaRPr kumimoji="0" lang="en-GB" sz="16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n-GB" sz="1600" b="0" i="0" u="none" strike="noStrike" cap="none" normalizeH="0" baseline="0" dirty="0" smtClean="0">
                <a:ln>
                  <a:noFill/>
                </a:ln>
                <a:solidFill>
                  <a:srgbClr val="000000"/>
                </a:solidFill>
                <a:effectLst/>
                <a:latin typeface="Comic Sans MS" pitchFamily="66" charset="0"/>
              </a:rPr>
              <a:t>- Always ensure that the blade is set correctly to ensure that there is no risk of accident or damage to your wood/plane.  </a:t>
            </a:r>
            <a:r>
              <a:rPr lang="en-GB" sz="1600" dirty="0" smtClean="0">
                <a:solidFill>
                  <a:srgbClr val="000000"/>
                </a:solidFill>
                <a:latin typeface="Comic Sans MS" pitchFamily="66" charset="0"/>
              </a:rPr>
              <a:t>Always place your plane side up on the work bench to ensure that the blade does not get damaged.</a:t>
            </a:r>
            <a:endParaRPr lang="en-GB" sz="16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sp>
        <p:nvSpPr>
          <p:cNvPr id="37" name="Rectangle 36"/>
          <p:cNvSpPr/>
          <p:nvPr/>
        </p:nvSpPr>
        <p:spPr>
          <a:xfrm>
            <a:off x="3857620" y="4071942"/>
            <a:ext cx="1571636"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28596" y="500042"/>
            <a:ext cx="8215370" cy="264687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Timber Joints </a:t>
            </a:r>
            <a:endParaRPr kumimoji="0" lang="en-GB" sz="11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Comic Sans MS" pitchFamily="66" charset="0"/>
              </a:rPr>
              <a:t> </a:t>
            </a:r>
            <a:endParaRPr kumimoji="0" lang="en-GB"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The majority of joints used in woodcraft have been designed specifically to attain the </a:t>
            </a:r>
            <a:r>
              <a:rPr kumimoji="0" lang="en-GB" sz="1600" b="1" i="0" u="none" strike="noStrike" cap="none" normalizeH="0" baseline="0" dirty="0" smtClean="0">
                <a:ln>
                  <a:noFill/>
                </a:ln>
                <a:solidFill>
                  <a:srgbClr val="000000"/>
                </a:solidFill>
                <a:effectLst/>
                <a:latin typeface="Comic Sans MS" pitchFamily="66" charset="0"/>
              </a:rPr>
              <a:t>maximum possible strength </a:t>
            </a:r>
            <a:r>
              <a:rPr kumimoji="0" lang="en-GB" sz="1600" b="0" i="0" u="none" strike="noStrike" cap="none" normalizeH="0" baseline="0" dirty="0" smtClean="0">
                <a:ln>
                  <a:noFill/>
                </a:ln>
                <a:solidFill>
                  <a:srgbClr val="000000"/>
                </a:solidFill>
                <a:effectLst/>
                <a:latin typeface="Comic Sans MS" pitchFamily="66" charset="0"/>
              </a:rPr>
              <a:t>in the model they are holding together.  The type of joint selected will depend on what is being constructed i.e. what forces are going to be exerted upon the artefact. The selection is also dictated by the </a:t>
            </a:r>
            <a:r>
              <a:rPr kumimoji="0" lang="en-GB" sz="1600" b="1" i="0" u="none" strike="noStrike" cap="none" normalizeH="0" baseline="0" dirty="0" smtClean="0">
                <a:ln>
                  <a:noFill/>
                </a:ln>
                <a:solidFill>
                  <a:srgbClr val="000000"/>
                </a:solidFill>
                <a:effectLst/>
                <a:latin typeface="Comic Sans MS" pitchFamily="66" charset="0"/>
              </a:rPr>
              <a:t>final appearance</a:t>
            </a:r>
            <a:r>
              <a:rPr kumimoji="0" lang="en-GB" sz="1600" b="0" i="0" u="none" strike="noStrike" cap="none" normalizeH="0" baseline="0" dirty="0" smtClean="0">
                <a:ln>
                  <a:noFill/>
                </a:ln>
                <a:solidFill>
                  <a:srgbClr val="000000"/>
                </a:solidFill>
                <a:effectLst/>
                <a:latin typeface="Comic Sans MS" pitchFamily="66" charset="0"/>
              </a:rPr>
              <a:t>. i.e. in furniture manufacture it is normally important to hide the joint, as a piece of furniture which has a strong joint construction but if the joints</a:t>
            </a:r>
            <a:r>
              <a:rPr kumimoji="0" lang="en-GB" sz="1600" b="0" i="0" u="none" strike="noStrike" cap="none" normalizeH="0" dirty="0" smtClean="0">
                <a:ln>
                  <a:noFill/>
                </a:ln>
                <a:solidFill>
                  <a:srgbClr val="000000"/>
                </a:solidFill>
                <a:effectLst/>
                <a:latin typeface="Comic Sans MS" pitchFamily="66" charset="0"/>
              </a:rPr>
              <a:t> are </a:t>
            </a:r>
            <a:r>
              <a:rPr kumimoji="0" lang="en-GB" sz="1600" b="0" i="0" u="none" strike="noStrike" cap="none" normalizeH="0" baseline="0" dirty="0" smtClean="0">
                <a:ln>
                  <a:noFill/>
                </a:ln>
                <a:solidFill>
                  <a:srgbClr val="000000"/>
                </a:solidFill>
                <a:effectLst/>
                <a:latin typeface="Comic Sans MS" pitchFamily="66" charset="0"/>
              </a:rPr>
              <a:t>showing it will not be very pleasing to look at and ultimately potential customers would most likely avoid buying such furniture. </a:t>
            </a:r>
            <a:r>
              <a:rPr kumimoji="0" lang="en-GB" sz="1600" b="1" i="0" u="none" strike="noStrike" cap="none" normalizeH="0" baseline="0" dirty="0" smtClean="0">
                <a:ln>
                  <a:noFill/>
                </a:ln>
                <a:solidFill>
                  <a:srgbClr val="000000"/>
                </a:solidFill>
                <a:effectLst/>
                <a:latin typeface="Comic Sans MS" pitchFamily="66" charset="0"/>
              </a:rPr>
              <a:t>  </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endParaRPr>
          </a:p>
        </p:txBody>
      </p:sp>
      <p:sp>
        <p:nvSpPr>
          <p:cNvPr id="27650" name="Rectangle 2"/>
          <p:cNvSpPr>
            <a:spLocks noChangeArrowheads="1"/>
          </p:cNvSpPr>
          <p:nvPr/>
        </p:nvSpPr>
        <p:spPr bwMode="auto">
          <a:xfrm>
            <a:off x="642910" y="4071942"/>
            <a:ext cx="4357686" cy="147732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Butt Joint </a:t>
            </a:r>
            <a:endParaRPr kumimoji="0" lang="en-GB" sz="1600" b="1"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Butt joints are the quickest and </a:t>
            </a:r>
            <a:r>
              <a:rPr kumimoji="0" lang="en-GB" sz="1600" b="1" i="0" u="none" strike="noStrike" cap="none" normalizeH="0" baseline="0" dirty="0" smtClean="0">
                <a:ln>
                  <a:noFill/>
                </a:ln>
                <a:solidFill>
                  <a:srgbClr val="000000"/>
                </a:solidFill>
                <a:effectLst/>
                <a:latin typeface="Comic Sans MS" pitchFamily="66" charset="0"/>
              </a:rPr>
              <a:t>simplest to make</a:t>
            </a:r>
            <a:r>
              <a:rPr kumimoji="0" lang="en-GB" sz="1600" b="0" i="0" u="none" strike="noStrike" cap="none" normalizeH="0" baseline="0" dirty="0" smtClean="0">
                <a:ln>
                  <a:noFill/>
                </a:ln>
                <a:solidFill>
                  <a:srgbClr val="000000"/>
                </a:solidFill>
                <a:effectLst/>
                <a:latin typeface="Comic Sans MS" pitchFamily="66" charset="0"/>
              </a:rPr>
              <a:t> but are </a:t>
            </a:r>
            <a:r>
              <a:rPr kumimoji="0" lang="en-GB" sz="1600" b="1" i="0" u="none" strike="noStrike" cap="none" normalizeH="0" baseline="0" dirty="0" smtClean="0">
                <a:ln>
                  <a:noFill/>
                </a:ln>
                <a:solidFill>
                  <a:srgbClr val="000000"/>
                </a:solidFill>
                <a:effectLst/>
                <a:latin typeface="Comic Sans MS" pitchFamily="66" charset="0"/>
              </a:rPr>
              <a:t>not very strong</a:t>
            </a:r>
            <a:r>
              <a:rPr kumimoji="0" lang="en-GB" sz="1600" b="0" i="0" u="none" strike="noStrike" cap="none" normalizeH="0" baseline="0" dirty="0" smtClean="0">
                <a:ln>
                  <a:noFill/>
                </a:ln>
                <a:solidFill>
                  <a:srgbClr val="000000"/>
                </a:solidFill>
                <a:effectLst/>
                <a:latin typeface="Comic Sans MS" pitchFamily="66" charset="0"/>
              </a:rPr>
              <a:t>.  They generally need dovetail nailing to increase the overall strength of the joint. </a:t>
            </a:r>
            <a:r>
              <a:rPr kumimoji="0" lang="en-GB" sz="1600" b="1" i="0" u="none" strike="noStrike" cap="none" normalizeH="0" baseline="0" dirty="0" smtClean="0">
                <a:ln>
                  <a:noFill/>
                </a:ln>
                <a:solidFill>
                  <a:srgbClr val="000000"/>
                </a:solidFill>
                <a:effectLst/>
                <a:latin typeface="Comic Sans MS" pitchFamily="66" charset="0"/>
              </a:rPr>
              <a:t>  </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pic>
        <p:nvPicPr>
          <p:cNvPr id="27651" name="Picture 3" descr="ButtJnt"/>
          <p:cNvPicPr>
            <a:picLocks noChangeAspect="1" noChangeArrowheads="1"/>
          </p:cNvPicPr>
          <p:nvPr/>
        </p:nvPicPr>
        <p:blipFill>
          <a:blip r:embed="rId2"/>
          <a:srcRect/>
          <a:stretch>
            <a:fillRect/>
          </a:stretch>
        </p:blipFill>
        <p:spPr bwMode="auto">
          <a:xfrm>
            <a:off x="5357818" y="4143380"/>
            <a:ext cx="2890577" cy="164306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
      <a:dk1>
        <a:sysClr val="windowText" lastClr="000000"/>
      </a:dk1>
      <a:lt1>
        <a:sysClr val="window" lastClr="FFFFFF"/>
      </a:lt1>
      <a:dk2>
        <a:srgbClr val="B13F9A"/>
      </a:dk2>
      <a:lt2>
        <a:srgbClr val="F4E7ED"/>
      </a:lt2>
      <a:accent1>
        <a:srgbClr val="B83D68"/>
      </a:accent1>
      <a:accent2>
        <a:srgbClr val="AC66BB"/>
      </a:accent2>
      <a:accent3>
        <a:srgbClr val="7030A0"/>
      </a:accent3>
      <a:accent4>
        <a:srgbClr val="874296"/>
      </a:accent4>
      <a:accent5>
        <a:srgbClr val="CF6DA4"/>
      </a:accent5>
      <a:accent6>
        <a:srgbClr val="BB4FA3"/>
      </a:accent6>
      <a:hlink>
        <a:srgbClr val="FFDE66"/>
      </a:hlink>
      <a:folHlink>
        <a:srgbClr val="D490C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1274</TotalTime>
  <Words>1876</Words>
  <Application>Microsoft Office PowerPoint</Application>
  <PresentationFormat>On-screen Show (4:3)</PresentationFormat>
  <Paragraphs>238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Aspect</vt:lpstr>
      <vt:lpstr>Wood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Communication</dc:title>
  <dc:creator>mboyle</dc:creator>
  <cp:lastModifiedBy>bbiggart</cp:lastModifiedBy>
  <cp:revision>145</cp:revision>
  <dcterms:created xsi:type="dcterms:W3CDTF">2012-05-30T10:35:20Z</dcterms:created>
  <dcterms:modified xsi:type="dcterms:W3CDTF">2014-02-19T15:26:24Z</dcterms:modified>
</cp:coreProperties>
</file>