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8"/>
  </p:notesMasterIdLst>
  <p:sldIdLst>
    <p:sldId id="256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669088" cy="97758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06A78"/>
    <a:srgbClr val="397F8F"/>
    <a:srgbClr val="003B68"/>
    <a:srgbClr val="A3D8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0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889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8250" y="0"/>
            <a:ext cx="2889250" cy="4889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FB4060-1017-4674-9FDE-FE3DE681C371}" type="datetimeFigureOut">
              <a:rPr lang="en-US" smtClean="0"/>
              <a:pPr/>
              <a:t>10/7/2013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92175" y="733425"/>
            <a:ext cx="4884738" cy="36655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750" y="4643438"/>
            <a:ext cx="5335588" cy="4398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285288"/>
            <a:ext cx="2889250" cy="4889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8250" y="9285288"/>
            <a:ext cx="2889250" cy="4889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EDF08B-0DDD-4172-B25C-5B47D67C8F1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37386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29270B-DA69-4133-AA5A-3B8D317C62B3}" type="datetimeFigureOut">
              <a:rPr lang="en-US" smtClean="0"/>
              <a:pPr/>
              <a:t>10/7/2013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7BD940-70CC-4409-9092-341232983C9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29270B-DA69-4133-AA5A-3B8D317C62B3}" type="datetimeFigureOut">
              <a:rPr lang="en-US" smtClean="0"/>
              <a:pPr/>
              <a:t>10/7/2013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7BD940-70CC-4409-9092-341232983C9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29270B-DA69-4133-AA5A-3B8D317C62B3}" type="datetimeFigureOut">
              <a:rPr lang="en-US" smtClean="0"/>
              <a:pPr/>
              <a:t>10/7/2013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7BD940-70CC-4409-9092-341232983C9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29270B-DA69-4133-AA5A-3B8D317C62B3}" type="datetimeFigureOut">
              <a:rPr lang="en-US" smtClean="0"/>
              <a:pPr/>
              <a:t>10/7/2013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7BD940-70CC-4409-9092-341232983C9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29270B-DA69-4133-AA5A-3B8D317C62B3}" type="datetimeFigureOut">
              <a:rPr lang="en-US" smtClean="0"/>
              <a:pPr/>
              <a:t>10/7/2013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7BD940-70CC-4409-9092-341232983C9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29270B-DA69-4133-AA5A-3B8D317C62B3}" type="datetimeFigureOut">
              <a:rPr lang="en-US" smtClean="0"/>
              <a:pPr/>
              <a:t>10/7/2013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7BD940-70CC-4409-9092-341232983C9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29270B-DA69-4133-AA5A-3B8D317C62B3}" type="datetimeFigureOut">
              <a:rPr lang="en-US" smtClean="0"/>
              <a:pPr/>
              <a:t>10/7/2013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7BD940-70CC-4409-9092-341232983C9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29270B-DA69-4133-AA5A-3B8D317C62B3}" type="datetimeFigureOut">
              <a:rPr lang="en-US" smtClean="0"/>
              <a:pPr/>
              <a:t>10/7/2013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7BD940-70CC-4409-9092-341232983C9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29270B-DA69-4133-AA5A-3B8D317C62B3}" type="datetimeFigureOut">
              <a:rPr lang="en-US" smtClean="0"/>
              <a:pPr/>
              <a:t>10/7/2013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7BD940-70CC-4409-9092-341232983C9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29270B-DA69-4133-AA5A-3B8D317C62B3}" type="datetimeFigureOut">
              <a:rPr lang="en-US" smtClean="0"/>
              <a:pPr/>
              <a:t>10/7/2013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7BD940-70CC-4409-9092-341232983C9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29270B-DA69-4133-AA5A-3B8D317C62B3}" type="datetimeFigureOut">
              <a:rPr lang="en-US" smtClean="0"/>
              <a:pPr/>
              <a:t>10/7/2013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7BD940-70CC-4409-9092-341232983C96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229270B-DA69-4133-AA5A-3B8D317C62B3}" type="datetimeFigureOut">
              <a:rPr lang="en-US" smtClean="0"/>
              <a:pPr/>
              <a:t>10/7/2013</a:t>
            </a:fld>
            <a:endParaRPr lang="en-GB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E17BD940-70CC-4409-9092-341232983C96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3.png"/><Relationship Id="rId7" Type="http://schemas.openxmlformats.org/officeDocument/2006/relationships/image" Target="../media/image5.jpe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emf"/><Relationship Id="rId5" Type="http://schemas.openxmlformats.org/officeDocument/2006/relationships/oleObject" Target="../embeddings/Microsoft_Word_97_-_2003_Document1.doc"/><Relationship Id="rId4" Type="http://schemas.openxmlformats.org/officeDocument/2006/relationships/image" Target="../media/image4.png"/><Relationship Id="rId9" Type="http://schemas.openxmlformats.org/officeDocument/2006/relationships/image" Target="../media/image7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5720" y="2851804"/>
            <a:ext cx="8558186" cy="934386"/>
          </a:xfrm>
        </p:spPr>
        <p:txBody>
          <a:bodyPr>
            <a:noAutofit/>
          </a:bodyPr>
          <a:lstStyle/>
          <a:p>
            <a:pPr algn="ctr"/>
            <a:r>
              <a:rPr lang="en-GB" sz="540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  <a:reflection blurRad="6350" stA="60000" endA="900" endPos="58000" dir="5400000" sy="-100000" algn="bl" rotWithShape="0"/>
                </a:effectLst>
                <a:latin typeface="Comic Sans MS" pitchFamily="66" charset="0"/>
              </a:rPr>
              <a:t>Product Evaluation</a:t>
            </a:r>
            <a:endParaRPr lang="en-GB" sz="540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  <a:reflection blurRad="6350" stA="60000" endA="900" endPos="58000" dir="5400000" sy="-100000" algn="bl" rotWithShape="0"/>
              </a:effectLst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29256" y="1643050"/>
            <a:ext cx="3071834" cy="500066"/>
          </a:xfrm>
        </p:spPr>
        <p:txBody>
          <a:bodyPr>
            <a:normAutofit fontScale="85000" lnSpcReduction="10000"/>
          </a:bodyPr>
          <a:lstStyle/>
          <a:p>
            <a:r>
              <a:rPr lang="en-GB" sz="24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Comic Sans MS" pitchFamily="66" charset="0"/>
              </a:rPr>
              <a:t>Design &amp; Manufacture</a:t>
            </a:r>
            <a:endParaRPr lang="en-GB" sz="24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15361" name="Picture 1"/>
          <p:cNvPicPr>
            <a:picLocks noChangeAspect="1" noChangeArrowheads="1"/>
          </p:cNvPicPr>
          <p:nvPr/>
        </p:nvPicPr>
        <p:blipFill>
          <a:blip r:embed="rId3" cstate="print"/>
          <a:srcRect l="8368" r="64435" b="3125"/>
          <a:stretch>
            <a:fillRect/>
          </a:stretch>
        </p:blipFill>
        <p:spPr bwMode="auto">
          <a:xfrm>
            <a:off x="7072330" y="571480"/>
            <a:ext cx="714380" cy="6814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4" cstate="print"/>
          <a:srcRect l="8333" r="65104" b="2849"/>
          <a:stretch>
            <a:fillRect/>
          </a:stretch>
        </p:blipFill>
        <p:spPr bwMode="auto">
          <a:xfrm>
            <a:off x="7875293" y="571480"/>
            <a:ext cx="697235" cy="68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4" name="Object 2"/>
          <p:cNvGraphicFramePr>
            <a:graphicFrameLocks noChangeAspect="1"/>
          </p:cNvGraphicFramePr>
          <p:nvPr/>
        </p:nvGraphicFramePr>
        <p:xfrm>
          <a:off x="-333375" y="482600"/>
          <a:ext cx="3711575" cy="414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7" name="Document" r:id="rId5" imgW="5505080" imgH="618502" progId="Word.Document.8">
                  <p:embed/>
                </p:oleObj>
              </mc:Choice>
              <mc:Fallback>
                <p:oleObj name="Document" r:id="rId5" imgW="5505080" imgH="618502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333375" y="482600"/>
                        <a:ext cx="3711575" cy="4143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" name="Picture 2" descr="http://www.salon-services.com/images/products/large/PHAIRDRYERS17.jpg"/>
          <p:cNvPicPr>
            <a:picLocks noChangeAspect="1" noChangeArrowheads="1"/>
          </p:cNvPicPr>
          <p:nvPr/>
        </p:nvPicPr>
        <p:blipFill>
          <a:blip r:embed="rId7" cstate="print"/>
          <a:srcRect l="7745" r="7056"/>
          <a:stretch>
            <a:fillRect/>
          </a:stretch>
        </p:blipFill>
        <p:spPr bwMode="auto">
          <a:xfrm>
            <a:off x="1071538" y="4286256"/>
            <a:ext cx="1505352" cy="1766866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</p:pic>
      <p:pic>
        <p:nvPicPr>
          <p:cNvPr id="9" name="Picture 4" descr="http://www.intelligentvending.co.uk/image/1/940/valera-nano2.jpg"/>
          <p:cNvPicPr>
            <a:picLocks noChangeAspect="1" noChangeArrowheads="1"/>
          </p:cNvPicPr>
          <p:nvPr/>
        </p:nvPicPr>
        <p:blipFill>
          <a:blip r:embed="rId8" cstate="print"/>
          <a:srcRect l="7735" r="7182"/>
          <a:stretch>
            <a:fillRect/>
          </a:stretch>
        </p:blipFill>
        <p:spPr bwMode="auto">
          <a:xfrm>
            <a:off x="3857620" y="4286256"/>
            <a:ext cx="1511189" cy="178595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</p:pic>
      <p:pic>
        <p:nvPicPr>
          <p:cNvPr id="10" name="Picture 6" descr="http://mediaserver.dwpub.com/press-release/13387/floral-vintage-2-press.jpg"/>
          <p:cNvPicPr>
            <a:picLocks noChangeAspect="1" noChangeArrowheads="1"/>
          </p:cNvPicPr>
          <p:nvPr/>
        </p:nvPicPr>
        <p:blipFill>
          <a:blip r:embed="rId9" cstate="print"/>
          <a:srcRect l="2586" t="11128" r="6896"/>
          <a:stretch>
            <a:fillRect/>
          </a:stretch>
        </p:blipFill>
        <p:spPr bwMode="auto">
          <a:xfrm>
            <a:off x="6643702" y="4286256"/>
            <a:ext cx="1596586" cy="1766866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96" y="2555612"/>
            <a:ext cx="82153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306A78"/>
                </a:solidFill>
                <a:latin typeface="Comic Sans MS" pitchFamily="66" charset="0"/>
              </a:rPr>
              <a:t>Why do we Evaluate products that are already on the market?</a:t>
            </a:r>
            <a:endParaRPr lang="en-GB" b="1" dirty="0">
              <a:solidFill>
                <a:srgbClr val="306A78"/>
              </a:solidFill>
              <a:latin typeface="Comic Sans MS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27584" y="2897649"/>
            <a:ext cx="748883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When designers are trying to design new products to put on the market, it is very important for them to look at other products that already exist. </a:t>
            </a:r>
            <a:r>
              <a:rPr lang="en-GB" sz="1600" dirty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 </a:t>
            </a:r>
            <a:r>
              <a:rPr lang="en-GB" sz="1600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By </a:t>
            </a:r>
            <a:r>
              <a:rPr lang="en-GB" sz="1600" b="1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analysing</a:t>
            </a:r>
            <a:r>
              <a:rPr lang="en-GB" sz="1600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 current products, designers can develop and improve these products and </a:t>
            </a:r>
            <a:r>
              <a:rPr lang="en-GB" sz="1600" b="1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learn lessons from earlier mistakes or design faults to make their designs better.</a:t>
            </a:r>
            <a:endParaRPr lang="en-GB" sz="1600" b="1" dirty="0">
              <a:solidFill>
                <a:schemeClr val="accent6">
                  <a:lumMod val="75000"/>
                </a:schemeClr>
              </a:solidFill>
              <a:latin typeface="Comic Sans MS" pitchFamily="66" charset="0"/>
            </a:endParaRPr>
          </a:p>
        </p:txBody>
      </p:sp>
      <p:pic>
        <p:nvPicPr>
          <p:cNvPr id="4" name="Picture 2" descr="http://t1.gstatic.com/images?q=tbn:ANd9GcRo7896RHIYd4MF2aD9RQBgz-buP3uEGgcZGm8Z-wzYkugh7BG6SWiHBRvz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91136" y="4293096"/>
            <a:ext cx="2046467" cy="208823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</p:pic>
      <p:sp>
        <p:nvSpPr>
          <p:cNvPr id="5" name="Right Arrow 4"/>
          <p:cNvSpPr/>
          <p:nvPr/>
        </p:nvSpPr>
        <p:spPr>
          <a:xfrm>
            <a:off x="4143372" y="4777142"/>
            <a:ext cx="1143008" cy="64294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6" name="Picture 4" descr="http://thedailyobsession.net/wp-content/uploads/2012/03/revlon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40346" y="4293096"/>
            <a:ext cx="1989239" cy="2016224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</p:pic>
      <p:sp>
        <p:nvSpPr>
          <p:cNvPr id="7" name="TextBox 6"/>
          <p:cNvSpPr txBox="1"/>
          <p:nvPr/>
        </p:nvSpPr>
        <p:spPr>
          <a:xfrm>
            <a:off x="827584" y="764704"/>
            <a:ext cx="748883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You are a </a:t>
            </a:r>
            <a:r>
              <a:rPr lang="en-GB" sz="1600" b="1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consumer</a:t>
            </a:r>
            <a:r>
              <a:rPr lang="en-GB" sz="1600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 when you </a:t>
            </a:r>
            <a:r>
              <a:rPr lang="en-GB" sz="1600" b="1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buy or use </a:t>
            </a:r>
            <a:r>
              <a:rPr lang="en-GB" sz="1600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a product. As a consumer you have </a:t>
            </a:r>
            <a:r>
              <a:rPr lang="en-GB" sz="1600" b="1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choices.</a:t>
            </a:r>
          </a:p>
          <a:p>
            <a:r>
              <a:rPr lang="en-GB" sz="1600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Evaluation of a product means that you are checking its </a:t>
            </a:r>
            <a:r>
              <a:rPr lang="en-GB" sz="1600" b="1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suitability</a:t>
            </a:r>
            <a:r>
              <a:rPr lang="en-GB" sz="1600" b="1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, safety </a:t>
            </a:r>
            <a:r>
              <a:rPr lang="en-GB" sz="1600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and </a:t>
            </a:r>
            <a:r>
              <a:rPr lang="en-GB" sz="1600" b="1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design</a:t>
            </a:r>
            <a:r>
              <a:rPr lang="en-GB" sz="1600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; to decide whether it </a:t>
            </a:r>
            <a:r>
              <a:rPr lang="en-GB" sz="1600" b="1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does the job </a:t>
            </a:r>
            <a:r>
              <a:rPr lang="en-GB" sz="1600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it was intended to do- that it </a:t>
            </a:r>
            <a:r>
              <a:rPr lang="en-GB" sz="1600" b="1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meets the needs </a:t>
            </a:r>
            <a:r>
              <a:rPr lang="en-GB" sz="1600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of the users.</a:t>
            </a:r>
          </a:p>
          <a:p>
            <a:r>
              <a:rPr lang="en-GB" sz="1600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It is important that you, the designer, are able to identify the features of a product that makes it either a success or a failure.</a:t>
            </a:r>
            <a:endParaRPr lang="en-GB" sz="1600" dirty="0">
              <a:solidFill>
                <a:schemeClr val="accent6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05102" y="454778"/>
            <a:ext cx="82153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306A78"/>
                </a:solidFill>
                <a:latin typeface="Comic Sans MS" pitchFamily="66" charset="0"/>
              </a:rPr>
              <a:t>What is Product evaluation?</a:t>
            </a:r>
            <a:endParaRPr lang="en-GB" b="1" dirty="0">
              <a:solidFill>
                <a:srgbClr val="306A78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96" y="404664"/>
            <a:ext cx="82153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306A78"/>
                </a:solidFill>
                <a:latin typeface="Comic Sans MS" pitchFamily="66" charset="0"/>
              </a:rPr>
              <a:t>How do we Evaluate Existing Products?</a:t>
            </a:r>
            <a:endParaRPr lang="en-GB" b="1" dirty="0">
              <a:solidFill>
                <a:srgbClr val="306A78"/>
              </a:solidFill>
              <a:latin typeface="Comic Sans MS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71538" y="980728"/>
            <a:ext cx="7000924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There are a number of ways to evaluate existing products:</a:t>
            </a:r>
          </a:p>
          <a:p>
            <a:endParaRPr lang="en-GB" sz="1600" dirty="0">
              <a:solidFill>
                <a:schemeClr val="accent6">
                  <a:lumMod val="75000"/>
                </a:schemeClr>
              </a:solidFill>
              <a:latin typeface="Comic Sans MS" pitchFamily="66" charset="0"/>
            </a:endParaRPr>
          </a:p>
          <a:p>
            <a:pPr>
              <a:buFont typeface="Arial" pitchFamily="34" charset="0"/>
              <a:buChar char="•"/>
            </a:pPr>
            <a:r>
              <a:rPr lang="en-GB" sz="1600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 </a:t>
            </a:r>
            <a:r>
              <a:rPr lang="en-GB" sz="1600" b="1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User Trails </a:t>
            </a:r>
            <a:r>
              <a:rPr lang="en-GB" sz="1600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- where a </a:t>
            </a:r>
            <a:r>
              <a:rPr lang="en-GB" sz="1600" dirty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group of users </a:t>
            </a:r>
            <a:r>
              <a:rPr lang="en-GB" sz="1600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test/trail </a:t>
            </a:r>
            <a:r>
              <a:rPr lang="en-GB" sz="1600" dirty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versions of products under controlled </a:t>
            </a:r>
            <a:r>
              <a:rPr lang="en-GB" sz="1600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conditions and give their opinions on the products</a:t>
            </a:r>
            <a:r>
              <a:rPr lang="en-GB" sz="1600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.</a:t>
            </a:r>
          </a:p>
          <a:p>
            <a:pPr>
              <a:buFont typeface="Arial" pitchFamily="34" charset="0"/>
              <a:buChar char="•"/>
            </a:pPr>
            <a:endParaRPr lang="en-GB" sz="1600" dirty="0">
              <a:solidFill>
                <a:schemeClr val="accent6">
                  <a:lumMod val="75000"/>
                </a:schemeClr>
              </a:solidFill>
              <a:latin typeface="Comic Sans MS" pitchFamily="66" charset="0"/>
            </a:endParaRPr>
          </a:p>
          <a:p>
            <a:pPr>
              <a:buFont typeface="Arial" pitchFamily="34" charset="0"/>
              <a:buChar char="•"/>
            </a:pPr>
            <a:r>
              <a:rPr lang="en-GB" sz="1600" b="1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Focus groups </a:t>
            </a:r>
            <a:r>
              <a:rPr lang="en-GB" sz="1600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- </a:t>
            </a:r>
            <a:r>
              <a:rPr lang="en-GB" sz="1600" dirty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Small </a:t>
            </a:r>
            <a:r>
              <a:rPr lang="en-GB" sz="1600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number of </a:t>
            </a:r>
            <a:r>
              <a:rPr lang="en-GB" sz="1600" dirty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people (usually between 4 and 15, but typically 8) brought together </a:t>
            </a:r>
            <a:r>
              <a:rPr lang="en-GB" sz="1600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with </a:t>
            </a:r>
            <a:r>
              <a:rPr lang="en-GB" sz="1600" dirty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a moderator to focus </a:t>
            </a:r>
            <a:r>
              <a:rPr lang="en-GB" sz="1600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on/discuss </a:t>
            </a:r>
            <a:r>
              <a:rPr lang="en-GB" sz="1600" dirty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a specific </a:t>
            </a:r>
            <a:r>
              <a:rPr lang="en-GB" sz="1600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product</a:t>
            </a:r>
            <a:r>
              <a:rPr lang="en-GB" sz="1600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.</a:t>
            </a:r>
          </a:p>
          <a:p>
            <a:pPr>
              <a:buFont typeface="Arial" pitchFamily="34" charset="0"/>
              <a:buChar char="•"/>
            </a:pPr>
            <a:endParaRPr lang="en-GB" sz="1600" dirty="0">
              <a:solidFill>
                <a:schemeClr val="accent6">
                  <a:lumMod val="75000"/>
                </a:schemeClr>
              </a:solidFill>
              <a:latin typeface="Comic Sans MS" pitchFamily="66" charset="0"/>
            </a:endParaRPr>
          </a:p>
          <a:p>
            <a:pPr>
              <a:buFont typeface="Arial" pitchFamily="34" charset="0"/>
              <a:buChar char="•"/>
            </a:pPr>
            <a:r>
              <a:rPr lang="en-GB" sz="1600" b="1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Questionnaires</a:t>
            </a:r>
            <a:r>
              <a:rPr lang="en-GB" sz="1600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 – a list of research or survey questions asked to a larger group of people, designed to extract specific information</a:t>
            </a:r>
            <a:r>
              <a:rPr lang="en-GB" sz="1600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.</a:t>
            </a:r>
          </a:p>
          <a:p>
            <a:pPr>
              <a:buFont typeface="Arial" pitchFamily="34" charset="0"/>
              <a:buChar char="•"/>
            </a:pPr>
            <a:endParaRPr lang="en-GB" sz="1600" dirty="0">
              <a:solidFill>
                <a:schemeClr val="accent6">
                  <a:lumMod val="75000"/>
                </a:schemeClr>
              </a:solidFill>
              <a:latin typeface="Comic Sans MS" pitchFamily="66" charset="0"/>
            </a:endParaRPr>
          </a:p>
          <a:p>
            <a:pPr>
              <a:buFont typeface="Arial" pitchFamily="34" charset="0"/>
              <a:buChar char="•"/>
            </a:pPr>
            <a:r>
              <a:rPr lang="en-GB" sz="1600" b="1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Examining the product (Observation)  – </a:t>
            </a:r>
            <a:r>
              <a:rPr lang="en-GB" sz="1600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by examining the product in detail, you can find out about: its construction, the materials and processes used in its manufacture and how it has been assembled.</a:t>
            </a:r>
          </a:p>
          <a:p>
            <a:pPr>
              <a:buFont typeface="Arial" pitchFamily="34" charset="0"/>
              <a:buChar char="•"/>
            </a:pPr>
            <a:endParaRPr lang="en-GB" sz="1600" b="1" dirty="0">
              <a:solidFill>
                <a:schemeClr val="accent6">
                  <a:lumMod val="75000"/>
                </a:schemeClr>
              </a:solidFill>
              <a:latin typeface="Comic Sans MS" pitchFamily="66" charset="0"/>
            </a:endParaRPr>
          </a:p>
          <a:p>
            <a:pPr>
              <a:buFont typeface="Arial" pitchFamily="34" charset="0"/>
              <a:buChar char="•"/>
            </a:pPr>
            <a:r>
              <a:rPr lang="en-GB" sz="1600" b="1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Comparison to other Products </a:t>
            </a:r>
            <a:r>
              <a:rPr lang="en-GB" sz="1600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– looking at similar commercial products can highlight what is well designed about the product that you are evaluating. If you use this method, you need to ensure tha</a:t>
            </a:r>
            <a:r>
              <a:rPr lang="en-GB" sz="1600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t the products you compare are similar and they are all tested against the same criteria.</a:t>
            </a:r>
            <a:endParaRPr lang="en-GB" sz="1600" dirty="0">
              <a:solidFill>
                <a:schemeClr val="accent6">
                  <a:lumMod val="75000"/>
                </a:schemeClr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96" y="428604"/>
            <a:ext cx="82153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306A78"/>
                </a:solidFill>
                <a:latin typeface="Comic Sans MS" pitchFamily="66" charset="0"/>
              </a:rPr>
              <a:t>How do we Evaluate Existing Products?</a:t>
            </a:r>
            <a:endParaRPr lang="en-GB" b="1" dirty="0">
              <a:solidFill>
                <a:srgbClr val="306A78"/>
              </a:solidFill>
              <a:latin typeface="Comic Sans MS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71538" y="1214422"/>
            <a:ext cx="7000924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Things that can be discussed when evaluating existing products:</a:t>
            </a:r>
          </a:p>
          <a:p>
            <a:endParaRPr lang="en-GB" sz="1600" dirty="0">
              <a:solidFill>
                <a:schemeClr val="accent6">
                  <a:lumMod val="75000"/>
                </a:schemeClr>
              </a:solidFill>
              <a:latin typeface="Comic Sans MS" pitchFamily="66" charset="0"/>
            </a:endParaRPr>
          </a:p>
          <a:p>
            <a:pPr>
              <a:buFont typeface="Arial" pitchFamily="34" charset="0"/>
              <a:buChar char="•"/>
            </a:pPr>
            <a:r>
              <a:rPr lang="en-GB" sz="1600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 </a:t>
            </a:r>
            <a:r>
              <a:rPr lang="en-GB" sz="1600" b="1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Function </a:t>
            </a:r>
            <a:r>
              <a:rPr lang="en-GB" sz="1600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– Primary and Secondary functions, is the product fit for purpose.</a:t>
            </a:r>
          </a:p>
          <a:p>
            <a:pPr>
              <a:buFont typeface="Arial" pitchFamily="34" charset="0"/>
              <a:buChar char="•"/>
            </a:pPr>
            <a:endParaRPr lang="en-GB" sz="1600" dirty="0">
              <a:solidFill>
                <a:schemeClr val="accent6">
                  <a:lumMod val="75000"/>
                </a:schemeClr>
              </a:solidFill>
              <a:latin typeface="Comic Sans MS" pitchFamily="66" charset="0"/>
            </a:endParaRPr>
          </a:p>
          <a:p>
            <a:pPr>
              <a:buFont typeface="Arial" pitchFamily="34" charset="0"/>
              <a:buChar char="•"/>
            </a:pPr>
            <a:r>
              <a:rPr lang="en-GB" sz="1600" b="1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Performance </a:t>
            </a:r>
            <a:r>
              <a:rPr lang="en-GB" sz="1600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– Is the product easily maintained, is it good/bad for the environment, does it use quality materials is it difficult/expensive to produce?</a:t>
            </a:r>
          </a:p>
          <a:p>
            <a:pPr>
              <a:buFont typeface="Arial" pitchFamily="34" charset="0"/>
              <a:buChar char="•"/>
            </a:pPr>
            <a:endParaRPr lang="en-GB" sz="1600" dirty="0">
              <a:solidFill>
                <a:schemeClr val="accent6">
                  <a:lumMod val="75000"/>
                </a:schemeClr>
              </a:solidFill>
              <a:latin typeface="Comic Sans MS" pitchFamily="66" charset="0"/>
            </a:endParaRPr>
          </a:p>
          <a:p>
            <a:pPr>
              <a:buFont typeface="Arial" pitchFamily="34" charset="0"/>
              <a:buChar char="•"/>
            </a:pPr>
            <a:r>
              <a:rPr lang="en-GB" sz="1600" b="1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Market </a:t>
            </a:r>
            <a:r>
              <a:rPr lang="en-GB" sz="1600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– Is this product what consumers are looking for, does it meet social expectations, does it have a niche market?</a:t>
            </a:r>
          </a:p>
          <a:p>
            <a:pPr>
              <a:buFont typeface="Arial" pitchFamily="34" charset="0"/>
              <a:buChar char="•"/>
            </a:pPr>
            <a:endParaRPr lang="en-GB" sz="1600" dirty="0">
              <a:solidFill>
                <a:schemeClr val="accent6">
                  <a:lumMod val="75000"/>
                </a:schemeClr>
              </a:solidFill>
              <a:latin typeface="Comic Sans MS" pitchFamily="66" charset="0"/>
            </a:endParaRPr>
          </a:p>
          <a:p>
            <a:pPr>
              <a:buFont typeface="Arial" pitchFamily="34" charset="0"/>
              <a:buChar char="•"/>
            </a:pPr>
            <a:r>
              <a:rPr lang="en-GB" sz="1600" b="1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Aesthetics </a:t>
            </a:r>
            <a:r>
              <a:rPr lang="en-GB" sz="1600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– factors that affect the way the product looks.</a:t>
            </a:r>
          </a:p>
          <a:p>
            <a:pPr>
              <a:buFont typeface="Arial" pitchFamily="34" charset="0"/>
              <a:buChar char="•"/>
            </a:pPr>
            <a:endParaRPr lang="en-GB" sz="1600" b="1" dirty="0">
              <a:solidFill>
                <a:schemeClr val="accent6">
                  <a:lumMod val="75000"/>
                </a:schemeClr>
              </a:solidFill>
              <a:latin typeface="Comic Sans MS" pitchFamily="66" charset="0"/>
            </a:endParaRPr>
          </a:p>
          <a:p>
            <a:pPr>
              <a:buFont typeface="Arial" pitchFamily="34" charset="0"/>
              <a:buChar char="•"/>
            </a:pPr>
            <a:r>
              <a:rPr lang="en-GB" sz="1600" b="1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Ergonomics </a:t>
            </a:r>
            <a:r>
              <a:rPr lang="en-GB" sz="1600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– Anthropometrics (Human Sizes), Psychology, Physiology.</a:t>
            </a:r>
          </a:p>
          <a:p>
            <a:pPr>
              <a:buFont typeface="Arial" pitchFamily="34" charset="0"/>
              <a:buChar char="•"/>
            </a:pPr>
            <a:endParaRPr lang="en-GB" sz="1600" b="1" dirty="0">
              <a:solidFill>
                <a:schemeClr val="accent6">
                  <a:lumMod val="75000"/>
                </a:schemeClr>
              </a:solidFill>
              <a:latin typeface="Comic Sans MS" pitchFamily="66" charset="0"/>
            </a:endParaRPr>
          </a:p>
          <a:p>
            <a:pPr>
              <a:buFont typeface="Arial" pitchFamily="34" charset="0"/>
              <a:buChar char="•"/>
            </a:pPr>
            <a:r>
              <a:rPr lang="en-GB" sz="1600" b="1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Economics </a:t>
            </a:r>
            <a:r>
              <a:rPr lang="en-GB" sz="1600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– Cost, safety, British Standards, value for money.</a:t>
            </a:r>
            <a:endParaRPr lang="en-GB" sz="1600" b="1" dirty="0">
              <a:solidFill>
                <a:schemeClr val="accent6">
                  <a:lumMod val="75000"/>
                </a:schemeClr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472" y="573456"/>
            <a:ext cx="8001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solidFill>
                  <a:srgbClr val="306A78"/>
                </a:solidFill>
                <a:latin typeface="Comic Sans MS" pitchFamily="66" charset="0"/>
              </a:rPr>
              <a:t>Your Task</a:t>
            </a:r>
            <a:endParaRPr lang="en-GB" b="1" dirty="0">
              <a:solidFill>
                <a:srgbClr val="306A78"/>
              </a:solidFill>
              <a:latin typeface="Comic Sans MS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71472" y="1714488"/>
            <a:ext cx="800105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You are going to be selecting an existing product of your own choice (</a:t>
            </a:r>
            <a:r>
              <a:rPr lang="en-GB" sz="1600" b="1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no mobile phones/laptops/tablets etc</a:t>
            </a:r>
            <a:r>
              <a:rPr lang="en-GB" sz="1600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) to evaluate and analyse.</a:t>
            </a:r>
          </a:p>
          <a:p>
            <a:endParaRPr lang="en-GB" sz="1600" dirty="0" smtClean="0">
              <a:solidFill>
                <a:schemeClr val="accent6">
                  <a:lumMod val="75000"/>
                </a:schemeClr>
              </a:solidFill>
              <a:latin typeface="Comic Sans MS" pitchFamily="66" charset="0"/>
            </a:endParaRPr>
          </a:p>
          <a:p>
            <a:r>
              <a:rPr lang="en-GB" sz="1600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Good products are things like </a:t>
            </a:r>
            <a:r>
              <a:rPr lang="en-GB" sz="1600" b="1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tin openers, tweezers, salad tongs, cork screws, tea pots, hair brushes, toothbrushes, nail clippers etc</a:t>
            </a:r>
            <a:r>
              <a:rPr lang="en-GB" sz="1600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. Things that you use everyday that have one or two specific functions</a:t>
            </a:r>
          </a:p>
          <a:p>
            <a:endParaRPr lang="en-GB" sz="1600" dirty="0" smtClean="0">
              <a:solidFill>
                <a:schemeClr val="accent6">
                  <a:lumMod val="75000"/>
                </a:schemeClr>
              </a:solidFill>
              <a:latin typeface="Comic Sans MS" pitchFamily="66" charset="0"/>
            </a:endParaRPr>
          </a:p>
          <a:p>
            <a:r>
              <a:rPr lang="en-GB" sz="1600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If you cannot choose an item before the next lesson you will have your product chosen for you out of the schools’ own collection of items.</a:t>
            </a:r>
            <a:endParaRPr lang="en-GB" sz="1600" dirty="0">
              <a:solidFill>
                <a:schemeClr val="accent6">
                  <a:lumMod val="75000"/>
                </a:schemeClr>
              </a:solidFill>
              <a:latin typeface="Comic Sans MS" pitchFamily="66" charset="0"/>
            </a:endParaRPr>
          </a:p>
        </p:txBody>
      </p:sp>
      <p:pic>
        <p:nvPicPr>
          <p:cNvPr id="4" name="Picture 2" descr="http://www.habitat.co.uk/pws/client/images/catalogue/products/91070/large/9107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4857759"/>
            <a:ext cx="1619234" cy="1214426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</p:pic>
      <p:pic>
        <p:nvPicPr>
          <p:cNvPr id="5" name="Picture 4" descr="http://system.buysend.com/Images/0/23030_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82371" y="4857759"/>
            <a:ext cx="1785950" cy="1190634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</p:pic>
      <p:pic>
        <p:nvPicPr>
          <p:cNvPr id="6" name="Picture 6" descr="http://www.touristinformationcentres.net/webshop/images/webshop/116/product/large/KILO-Tea-Pot85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72066" y="4857760"/>
            <a:ext cx="1214446" cy="1214446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</p:pic>
      <p:pic>
        <p:nvPicPr>
          <p:cNvPr id="7" name="Picture 8" descr="https://adorablecurls.co.uk/images/pearl%20blue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16200000">
            <a:off x="7108972" y="4606804"/>
            <a:ext cx="1203032" cy="1704943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472" y="573456"/>
            <a:ext cx="8001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solidFill>
                  <a:srgbClr val="306A78"/>
                </a:solidFill>
                <a:latin typeface="Comic Sans MS" pitchFamily="66" charset="0"/>
              </a:rPr>
              <a:t>Your Task</a:t>
            </a:r>
            <a:endParaRPr lang="en-GB" b="1" dirty="0">
              <a:solidFill>
                <a:srgbClr val="306A78"/>
              </a:solidFill>
              <a:latin typeface="Comic Sans MS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71472" y="1714488"/>
            <a:ext cx="800105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Once you have selected a product you will use the information given to you over the future lessons to evaluate and analyse your chosen product.</a:t>
            </a:r>
          </a:p>
          <a:p>
            <a:endParaRPr lang="en-GB" sz="1600" dirty="0" smtClean="0">
              <a:solidFill>
                <a:schemeClr val="accent6">
                  <a:lumMod val="75000"/>
                </a:schemeClr>
              </a:solidFill>
              <a:latin typeface="Comic Sans MS" pitchFamily="66" charset="0"/>
            </a:endParaRPr>
          </a:p>
          <a:p>
            <a:r>
              <a:rPr lang="en-GB" sz="1600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After you have collected all of the information you require you are going to produce a presentation/report on your findings on your evaluation of your product.  </a:t>
            </a:r>
          </a:p>
          <a:p>
            <a:endParaRPr lang="en-GB" sz="1600" dirty="0" smtClean="0">
              <a:solidFill>
                <a:schemeClr val="accent6">
                  <a:lumMod val="75000"/>
                </a:schemeClr>
              </a:solidFill>
              <a:latin typeface="Comic Sans MS" pitchFamily="66" charset="0"/>
            </a:endParaRPr>
          </a:p>
          <a:p>
            <a:r>
              <a:rPr lang="en-GB" sz="1600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You will present your finding in the form of a written report. </a:t>
            </a:r>
            <a:r>
              <a:rPr lang="en-GB" sz="1600" dirty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Y</a:t>
            </a:r>
            <a:r>
              <a:rPr lang="en-GB" sz="1600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our class teacher will give you a guide to help with the written report. The report will cover outcome 3 of the Design unit </a:t>
            </a:r>
            <a:r>
              <a:rPr lang="en-GB" sz="160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and national 4/5.</a:t>
            </a:r>
            <a:endParaRPr lang="en-GB" sz="1600" dirty="0">
              <a:solidFill>
                <a:schemeClr val="accent6">
                  <a:lumMod val="75000"/>
                </a:schemeClr>
              </a:solidFill>
              <a:latin typeface="Comic Sans MS" pitchFamily="66" charset="0"/>
            </a:endParaRPr>
          </a:p>
        </p:txBody>
      </p:sp>
      <p:pic>
        <p:nvPicPr>
          <p:cNvPr id="4" name="Picture 2" descr="http://www.habitat.co.uk/pws/client/images/catalogue/products/91070/large/9107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4857759"/>
            <a:ext cx="1619234" cy="1214426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</p:pic>
      <p:pic>
        <p:nvPicPr>
          <p:cNvPr id="5" name="Picture 4" descr="http://system.buysend.com/Images/0/23030_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82371" y="4857759"/>
            <a:ext cx="1785950" cy="1190634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</p:pic>
      <p:pic>
        <p:nvPicPr>
          <p:cNvPr id="6" name="Picture 6" descr="http://www.touristinformationcentres.net/webshop/images/webshop/116/product/large/KILO-Tea-Pot85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72066" y="4857760"/>
            <a:ext cx="1214446" cy="1214446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</p:pic>
      <p:pic>
        <p:nvPicPr>
          <p:cNvPr id="7" name="Picture 8" descr="https://adorablecurls.co.uk/images/pearl%20blue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16200000">
            <a:off x="7108972" y="4606804"/>
            <a:ext cx="1203032" cy="1704943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Custom 1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7030A0"/>
      </a:accent3>
      <a:accent4>
        <a:srgbClr val="874296"/>
      </a:accent4>
      <a:accent5>
        <a:srgbClr val="CF6DA4"/>
      </a:accent5>
      <a:accent6>
        <a:srgbClr val="BB4FA3"/>
      </a:accent6>
      <a:hlink>
        <a:srgbClr val="FFDE66"/>
      </a:hlink>
      <a:folHlink>
        <a:srgbClr val="D490C5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795</TotalTime>
  <Words>654</Words>
  <Application>Microsoft Office PowerPoint</Application>
  <PresentationFormat>On-screen Show (4:3)</PresentationFormat>
  <Paragraphs>46</Paragraphs>
  <Slides>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Aspect</vt:lpstr>
      <vt:lpstr>Document</vt:lpstr>
      <vt:lpstr>Product Evaluation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RM plc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Graphic Communication</dc:title>
  <dc:creator>mboyle</dc:creator>
  <cp:lastModifiedBy>Graham</cp:lastModifiedBy>
  <cp:revision>89</cp:revision>
  <dcterms:created xsi:type="dcterms:W3CDTF">2012-05-30T10:35:20Z</dcterms:created>
  <dcterms:modified xsi:type="dcterms:W3CDTF">2013-10-07T18:28:32Z</dcterms:modified>
</cp:coreProperties>
</file>