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8" d="100"/>
          <a:sy n="78" d="100"/>
        </p:scale>
        <p:origin x="-1062"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28BD3F-B0E1-4B76-A8F0-1174570A419C}" type="datetimeFigureOut">
              <a:rPr lang="en-GB" smtClean="0"/>
              <a:pPr/>
              <a:t>13/05/2013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727DD-8CA2-421F-98A8-A0E9C9151AB8}" type="slidenum">
              <a:rPr lang="en-GB" smtClean="0"/>
              <a:pPr/>
              <a:t>‹#›</a:t>
            </a:fld>
            <a:endParaRPr lang="en-GB"/>
          </a:p>
        </p:txBody>
      </p:sp>
    </p:spTree>
    <p:extLst>
      <p:ext uri="{BB962C8B-B14F-4D97-AF65-F5344CB8AC3E}">
        <p14:creationId xmlns:p14="http://schemas.microsoft.com/office/powerpoint/2010/main" val="2936127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eaLnBrk="1" latinLnBrk="0" hangingPunct="1"/>
            <a:fld id="{35D9D339-9E93-40DE-BD39-BF59DD98CFEA}" type="datetime1">
              <a:rPr lang="en-US" smtClean="0"/>
              <a:pPr eaLnBrk="1" latinLnBrk="0" hangingPunct="1"/>
              <a:t>5/13/2013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11" name="Slide Number Placeholder 10"/>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FE7B16E8-BD35-4FF9-BC4B-A8789D93EE5D}" type="datetime1">
              <a:rPr lang="en-US" smtClean="0"/>
              <a:pPr eaLnBrk="1" latinLnBrk="0" hangingPunct="1"/>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31A64D89-1296-41E4-B10A-B29774712DFD}" type="datetime1">
              <a:rPr lang="en-US" smtClean="0"/>
              <a:pPr eaLnBrk="1" latinLnBrk="0" hangingPunct="1"/>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272DA58D-E34B-4B28-96C7-98D82A2D5003}" type="datetime1">
              <a:rPr lang="en-US" smtClean="0"/>
              <a:pPr eaLnBrk="1" latinLnBrk="0" hangingPunct="1"/>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84FA31B1-FD8B-4F37-A4B9-CAC10B204FC0}" type="datetime1">
              <a:rPr lang="en-US" smtClean="0"/>
              <a:pPr eaLnBrk="1" latinLnBrk="0" hangingPunct="1"/>
              <a:t>5/13/2013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3F587D6-0186-4350-B5EE-4D18A5D33FA8}" type="datetime1">
              <a:rPr lang="en-US" smtClean="0"/>
              <a:pPr eaLnBrk="1" latinLnBrk="0" hangingPunct="1"/>
              <a:t>5/13/2013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2EFB1D23-C30D-45D7-946F-22A45C66AA6E}" type="datetime1">
              <a:rPr lang="en-US" smtClean="0"/>
              <a:pPr eaLnBrk="1" latinLnBrk="0" hangingPunct="1"/>
              <a:t>5/13/2013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04231C45-7671-4F8E-AD3B-E5198E33234C}" type="datetime1">
              <a:rPr lang="en-US" smtClean="0"/>
              <a:pPr eaLnBrk="1" latinLnBrk="0" hangingPunct="1"/>
              <a:t>5/13/2013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eaLnBrk="1" latinLnBrk="0" hangingPunct="1"/>
            <a:fld id="{C1716674-B75A-4470-9D58-8979323A7115}" type="datetime1">
              <a:rPr lang="en-US" smtClean="0"/>
              <a:pPr eaLnBrk="1" latinLnBrk="0" hangingPunct="1"/>
              <a:t>5/13/2013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C40FFBC7-05F3-4FB8-AE6B-78464BEAC31C}" type="datetime1">
              <a:rPr lang="en-US" smtClean="0"/>
              <a:pPr eaLnBrk="1" latinLnBrk="0" hangingPunct="1"/>
              <a:t>5/13/2013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1EAA22A9-0F3B-41B4-9C9C-82080B5428AF}" type="datetime1">
              <a:rPr lang="en-US" smtClean="0"/>
              <a:pPr eaLnBrk="1" latinLnBrk="0" hangingPunct="1"/>
              <a:t>5/13/2013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eaLnBrk="1" latinLnBrk="0" hangingPunct="1"/>
            <a:fld id="{CD27420D-EBF7-4AC9-8740-8167C1BE3E6D}" type="datetime1">
              <a:rPr lang="en-US" smtClean="0"/>
              <a:pPr eaLnBrk="1" latinLnBrk="0" hangingPunct="1"/>
              <a:t>5/13/2013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kumimoji="0"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youtube.com/watch?v=CcGSKJxLfj8" TargetMode="External"/><Relationship Id="rId3" Type="http://schemas.openxmlformats.org/officeDocument/2006/relationships/image" Target="../media/image30.png"/><Relationship Id="rId7" Type="http://schemas.openxmlformats.org/officeDocument/2006/relationships/image" Target="../media/image34.jpeg"/><Relationship Id="rId2"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33.jpeg"/><Relationship Id="rId5" Type="http://schemas.openxmlformats.org/officeDocument/2006/relationships/image" Target="../media/image32.png"/><Relationship Id="rId4" Type="http://schemas.openxmlformats.org/officeDocument/2006/relationships/image" Target="../media/image3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wmf"/><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42908" y="2780366"/>
            <a:ext cx="9429816" cy="934386"/>
          </a:xfrm>
          <a:prstGeom prst="rect">
            <a:avLst/>
          </a:prstGeom>
        </p:spPr>
        <p:txBody>
          <a:bodyPr vert="horz" lIns="45720" rIns="45720" bIns="45720" anchor="b">
            <a:noAutofit/>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GB" sz="720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latin typeface="Comic Sans MS" pitchFamily="66" charset="0"/>
              </a:rPr>
              <a:t>Plastics</a:t>
            </a:r>
            <a:endParaRPr lang="en-GB" sz="720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300" endPos="45500" dir="5400000" sy="-100000" algn="bl" rotWithShape="0"/>
              </a:effectLst>
              <a:latin typeface="Comic Sans MS" pitchFamily="66" charset="0"/>
            </a:endParaRPr>
          </a:p>
        </p:txBody>
      </p:sp>
      <p:sp>
        <p:nvSpPr>
          <p:cNvPr id="5" name="Subtitle 2"/>
          <p:cNvSpPr txBox="1">
            <a:spLocks/>
          </p:cNvSpPr>
          <p:nvPr/>
        </p:nvSpPr>
        <p:spPr>
          <a:xfrm>
            <a:off x="4929190" y="2357430"/>
            <a:ext cx="3714776" cy="500066"/>
          </a:xfrm>
          <a:prstGeom prst="rect">
            <a:avLst/>
          </a:prstGeom>
        </p:spPr>
        <p:txBody>
          <a:bodyPr vert="horz" lIns="182880" tIns="0">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r>
              <a:rPr lang="en-GB" sz="2400"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Design and manufacture</a:t>
            </a:r>
            <a:endParaRPr lang="en-GB"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pic>
        <p:nvPicPr>
          <p:cNvPr id="6" name="Picture 1"/>
          <p:cNvPicPr>
            <a:picLocks noChangeAspect="1" noChangeArrowheads="1"/>
          </p:cNvPicPr>
          <p:nvPr/>
        </p:nvPicPr>
        <p:blipFill>
          <a:blip r:embed="rId2" cstate="print"/>
          <a:srcRect l="8368" r="64435" b="3125"/>
          <a:stretch>
            <a:fillRect/>
          </a:stretch>
        </p:blipFill>
        <p:spPr bwMode="auto">
          <a:xfrm>
            <a:off x="7072330" y="604454"/>
            <a:ext cx="714380" cy="681406"/>
          </a:xfrm>
          <a:prstGeom prst="rect">
            <a:avLst/>
          </a:prstGeom>
          <a:noFill/>
          <a:ln w="9525">
            <a:noFill/>
            <a:miter lim="800000"/>
            <a:headEnd/>
            <a:tailEnd/>
          </a:ln>
          <a:effectLst/>
        </p:spPr>
      </p:pic>
      <p:pic>
        <p:nvPicPr>
          <p:cNvPr id="7" name="Picture 2"/>
          <p:cNvPicPr>
            <a:picLocks noChangeAspect="1" noChangeArrowheads="1"/>
          </p:cNvPicPr>
          <p:nvPr/>
        </p:nvPicPr>
        <p:blipFill>
          <a:blip r:embed="rId3" cstate="print"/>
          <a:srcRect l="8333" r="65104" b="2849"/>
          <a:stretch>
            <a:fillRect/>
          </a:stretch>
        </p:blipFill>
        <p:spPr bwMode="auto">
          <a:xfrm>
            <a:off x="7858148" y="602297"/>
            <a:ext cx="697235" cy="683563"/>
          </a:xfrm>
          <a:prstGeom prst="rect">
            <a:avLst/>
          </a:prstGeom>
          <a:noFill/>
          <a:ln w="9525">
            <a:noFill/>
            <a:miter lim="800000"/>
            <a:headEnd/>
            <a:tailEnd/>
          </a:ln>
          <a:effectLst/>
        </p:spPr>
      </p:pic>
      <p:sp>
        <p:nvSpPr>
          <p:cNvPr id="8" name="TextBox 7"/>
          <p:cNvSpPr txBox="1"/>
          <p:nvPr/>
        </p:nvSpPr>
        <p:spPr>
          <a:xfrm>
            <a:off x="285720" y="6090842"/>
            <a:ext cx="8572560" cy="338554"/>
          </a:xfrm>
          <a:prstGeom prst="rect">
            <a:avLst/>
          </a:prstGeom>
          <a:noFill/>
        </p:spPr>
        <p:txBody>
          <a:bodyPr wrap="square" rtlCol="0">
            <a:spAutoFit/>
          </a:bodyPr>
          <a:lstStyle/>
          <a:p>
            <a:r>
              <a:rPr lang="en-GB" sz="1600" dirty="0" smtClean="0">
                <a:solidFill>
                  <a:schemeClr val="accent6">
                    <a:lumMod val="75000"/>
                  </a:schemeClr>
                </a:solidFill>
                <a:latin typeface="Comic Sans MS" pitchFamily="66" charset="0"/>
              </a:rPr>
              <a:t>Name: …………………………………………………………  Class:……………… Teacher:…………………………………………..</a:t>
            </a:r>
            <a:endParaRPr lang="en-GB" sz="1600" dirty="0">
              <a:solidFill>
                <a:schemeClr val="accent6">
                  <a:lumMod val="75000"/>
                </a:schemeClr>
              </a:solidFill>
              <a:latin typeface="Comic Sans MS" pitchFamily="66" charset="0"/>
            </a:endParaRPr>
          </a:p>
        </p:txBody>
      </p:sp>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a:t>
            </a:fld>
            <a:endParaRPr kumimoji="0" lang="en-US"/>
          </a:p>
        </p:txBody>
      </p:sp>
    </p:spTree>
    <p:extLst>
      <p:ext uri="{BB962C8B-B14F-4D97-AF65-F5344CB8AC3E}">
        <p14:creationId xmlns:p14="http://schemas.microsoft.com/office/powerpoint/2010/main" val="2463740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974DF9-AD47-4691-BA21-BBFCE3637A9A}" type="slidenum">
              <a:rPr kumimoji="0" lang="en-US" smtClean="0"/>
              <a:pPr/>
              <a:t>10</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Industrial Processes for shaping/forming plastic</a:t>
            </a:r>
            <a:endParaRPr lang="en-GB" b="1" u="sng" dirty="0">
              <a:solidFill>
                <a:schemeClr val="accent2"/>
              </a:solidFill>
              <a:latin typeface="Comic Sans MS" pitchFamily="66" charset="0"/>
            </a:endParaRPr>
          </a:p>
        </p:txBody>
      </p:sp>
      <p:sp>
        <p:nvSpPr>
          <p:cNvPr id="4" name="TextBox 3"/>
          <p:cNvSpPr txBox="1"/>
          <p:nvPr/>
        </p:nvSpPr>
        <p:spPr>
          <a:xfrm>
            <a:off x="357158" y="908720"/>
            <a:ext cx="7000924" cy="723275"/>
          </a:xfrm>
          <a:prstGeom prst="rect">
            <a:avLst/>
          </a:prstGeom>
          <a:noFill/>
        </p:spPr>
        <p:txBody>
          <a:bodyPr wrap="square" rtlCol="0">
            <a:spAutoFit/>
          </a:bodyPr>
          <a:lstStyle/>
          <a:p>
            <a:r>
              <a:rPr lang="en-GB" sz="1100" dirty="0" smtClean="0">
                <a:solidFill>
                  <a:srgbClr val="00B050"/>
                </a:solidFill>
                <a:latin typeface="Comic Sans MS" pitchFamily="66" charset="0"/>
              </a:rPr>
              <a:t>Rotational Moulding</a:t>
            </a:r>
          </a:p>
          <a:p>
            <a:r>
              <a:rPr lang="en-GB" sz="1000" dirty="0" smtClean="0">
                <a:latin typeface="Comic Sans MS" pitchFamily="66" charset="0"/>
              </a:rPr>
              <a:t>Rotational moulding is a method of creating medium to large sized hollow components from plastics. It involves melting plastic inside a closed mould which is rotated so the plastic coats the inside of mould. The plastic is then cooled and solidifies in the shape of the mould.</a:t>
            </a:r>
            <a:endParaRPr lang="en-GB" sz="1000" dirty="0">
              <a:latin typeface="Comic Sans MS" pitchFamily="66" charset="0"/>
            </a:endParaRPr>
          </a:p>
        </p:txBody>
      </p:sp>
      <p:sp>
        <p:nvSpPr>
          <p:cNvPr id="23587" name="Rectangle 35"/>
          <p:cNvSpPr>
            <a:spLocks noChangeArrowheads="1"/>
          </p:cNvSpPr>
          <p:nvPr/>
        </p:nvSpPr>
        <p:spPr bwMode="auto">
          <a:xfrm>
            <a:off x="428596" y="1714488"/>
            <a:ext cx="2357454" cy="9233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1</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At this stage the </a:t>
            </a:r>
            <a:r>
              <a:rPr kumimoji="0" lang="en-GB" sz="1000" b="1" i="0" u="none" strike="noStrike" cap="none" normalizeH="0" baseline="0" dirty="0" smtClean="0">
                <a:ln>
                  <a:noFill/>
                </a:ln>
                <a:solidFill>
                  <a:srgbClr val="000000"/>
                </a:solidFill>
                <a:effectLst/>
                <a:latin typeface="Comic Sans MS" pitchFamily="66" charset="0"/>
              </a:rPr>
              <a:t>liquid plastic </a:t>
            </a:r>
            <a:r>
              <a:rPr kumimoji="0" lang="en-GB" sz="1000" b="0" i="0" u="none" strike="noStrike" cap="none" normalizeH="0" baseline="0" dirty="0" smtClean="0">
                <a:ln>
                  <a:noFill/>
                </a:ln>
                <a:solidFill>
                  <a:srgbClr val="000000"/>
                </a:solidFill>
                <a:effectLst/>
                <a:latin typeface="Comic Sans MS" pitchFamily="66" charset="0"/>
              </a:rPr>
              <a:t>is poured into the mould.  The mould is then sealed and the process of rotating it begins.</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sp>
        <p:nvSpPr>
          <p:cNvPr id="23588" name="Rectangle 36"/>
          <p:cNvSpPr>
            <a:spLocks noChangeArrowheads="1"/>
          </p:cNvSpPr>
          <p:nvPr/>
        </p:nvSpPr>
        <p:spPr bwMode="auto">
          <a:xfrm>
            <a:off x="3000364" y="1714488"/>
            <a:ext cx="2500330" cy="923330"/>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2</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This stage shows the plastic being </a:t>
            </a:r>
            <a:r>
              <a:rPr kumimoji="0" lang="en-GB" sz="1000" b="1" i="0" u="none" strike="noStrike" cap="none" normalizeH="0" baseline="0" dirty="0" smtClean="0">
                <a:ln>
                  <a:noFill/>
                </a:ln>
                <a:solidFill>
                  <a:srgbClr val="000000"/>
                </a:solidFill>
                <a:effectLst/>
                <a:latin typeface="Comic Sans MS" pitchFamily="66" charset="0"/>
              </a:rPr>
              <a:t>heated as it is rotated </a:t>
            </a:r>
            <a:r>
              <a:rPr kumimoji="0" lang="en-GB" sz="1000" b="0" i="0" u="none" strike="noStrike" cap="none" normalizeH="0" baseline="0" dirty="0" smtClean="0">
                <a:ln>
                  <a:noFill/>
                </a:ln>
                <a:solidFill>
                  <a:srgbClr val="000000"/>
                </a:solidFill>
                <a:effectLst/>
                <a:latin typeface="Comic Sans MS" pitchFamily="66" charset="0"/>
              </a:rPr>
              <a:t>around the mould.  The heated plastic coats the inside wall of the mould.</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grpSp>
        <p:nvGrpSpPr>
          <p:cNvPr id="46" name="Group 45"/>
          <p:cNvGrpSpPr/>
          <p:nvPr/>
        </p:nvGrpSpPr>
        <p:grpSpPr>
          <a:xfrm>
            <a:off x="428596" y="2571744"/>
            <a:ext cx="2143140" cy="928694"/>
            <a:chOff x="1000100" y="2928934"/>
            <a:chExt cx="2214578" cy="1000132"/>
          </a:xfrm>
        </p:grpSpPr>
        <p:pic>
          <p:nvPicPr>
            <p:cNvPr id="23590" name="Picture 38"/>
            <p:cNvPicPr>
              <a:picLocks noChangeAspect="1" noChangeArrowheads="1"/>
            </p:cNvPicPr>
            <p:nvPr/>
          </p:nvPicPr>
          <p:blipFill>
            <a:blip r:embed="rId2"/>
            <a:srcRect/>
            <a:stretch>
              <a:fillRect/>
            </a:stretch>
          </p:blipFill>
          <p:spPr bwMode="auto">
            <a:xfrm>
              <a:off x="1000100" y="2928934"/>
              <a:ext cx="2214578" cy="1000132"/>
            </a:xfrm>
            <a:prstGeom prst="rect">
              <a:avLst/>
            </a:prstGeom>
            <a:noFill/>
            <a:ln w="9525" algn="ctr">
              <a:miter lim="800000"/>
              <a:headEnd/>
              <a:tailEnd/>
            </a:ln>
          </p:spPr>
        </p:pic>
        <p:sp>
          <p:nvSpPr>
            <p:cNvPr id="23591" name="Text Box 39"/>
            <p:cNvSpPr txBox="1">
              <a:spLocks noChangeArrowheads="1"/>
            </p:cNvSpPr>
            <p:nvPr/>
          </p:nvSpPr>
          <p:spPr bwMode="auto">
            <a:xfrm>
              <a:off x="2743506" y="2975410"/>
              <a:ext cx="471172" cy="32533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omic Sans MS" pitchFamily="66" charset="0"/>
                </a:rPr>
                <a:t>liquid plastic</a:t>
              </a:r>
              <a:endParaRPr kumimoji="0" lang="en-US" sz="900" b="0" i="0" u="none" strike="noStrike" cap="none" normalizeH="0" baseline="0" dirty="0" smtClean="0">
                <a:ln>
                  <a:noFill/>
                </a:ln>
                <a:solidFill>
                  <a:schemeClr val="tx1"/>
                </a:solidFill>
                <a:effectLst/>
                <a:latin typeface="Arial" pitchFamily="34" charset="0"/>
              </a:endParaRPr>
            </a:p>
          </p:txBody>
        </p:sp>
        <p:sp>
          <p:nvSpPr>
            <p:cNvPr id="23592" name="Line 40"/>
            <p:cNvSpPr>
              <a:spLocks noChangeShapeType="1"/>
            </p:cNvSpPr>
            <p:nvPr/>
          </p:nvSpPr>
          <p:spPr bwMode="auto">
            <a:xfrm flipH="1">
              <a:off x="2769144" y="3231026"/>
              <a:ext cx="102553" cy="295016"/>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GB"/>
            </a:p>
          </p:txBody>
        </p:sp>
        <p:sp>
          <p:nvSpPr>
            <p:cNvPr id="23593" name="Text Box 41"/>
            <p:cNvSpPr txBox="1">
              <a:spLocks noChangeArrowheads="1"/>
            </p:cNvSpPr>
            <p:nvPr/>
          </p:nvSpPr>
          <p:spPr bwMode="auto">
            <a:xfrm>
              <a:off x="2769144" y="3579594"/>
              <a:ext cx="410213" cy="32533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Comic Sans MS" pitchFamily="66" charset="0"/>
                </a:rPr>
                <a:t>mould</a:t>
              </a:r>
              <a:endParaRPr kumimoji="0" lang="en-US" sz="900" b="0" i="0" u="none" strike="noStrike" cap="none" normalizeH="0" baseline="0" dirty="0" smtClean="0">
                <a:ln>
                  <a:noFill/>
                </a:ln>
                <a:solidFill>
                  <a:schemeClr val="tx1"/>
                </a:solidFill>
                <a:effectLst/>
                <a:latin typeface="Arial" pitchFamily="34" charset="0"/>
              </a:endParaRPr>
            </a:p>
          </p:txBody>
        </p:sp>
        <p:sp>
          <p:nvSpPr>
            <p:cNvPr id="23594" name="Line 42"/>
            <p:cNvSpPr>
              <a:spLocks noChangeShapeType="1"/>
            </p:cNvSpPr>
            <p:nvPr/>
          </p:nvSpPr>
          <p:spPr bwMode="auto">
            <a:xfrm flipH="1" flipV="1">
              <a:off x="2846059" y="3556356"/>
              <a:ext cx="153830" cy="46476"/>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GB"/>
            </a:p>
          </p:txBody>
        </p:sp>
      </p:grpSp>
      <p:pic>
        <p:nvPicPr>
          <p:cNvPr id="23596" name="Picture 44"/>
          <p:cNvPicPr>
            <a:picLocks noChangeAspect="1" noChangeArrowheads="1"/>
          </p:cNvPicPr>
          <p:nvPr/>
        </p:nvPicPr>
        <p:blipFill>
          <a:blip r:embed="rId3"/>
          <a:srcRect/>
          <a:stretch>
            <a:fillRect/>
          </a:stretch>
        </p:blipFill>
        <p:spPr bwMode="auto">
          <a:xfrm>
            <a:off x="3000363" y="2571744"/>
            <a:ext cx="2214579" cy="928694"/>
          </a:xfrm>
          <a:prstGeom prst="rect">
            <a:avLst/>
          </a:prstGeom>
          <a:noFill/>
          <a:ln w="9525" algn="ctr">
            <a:miter lim="800000"/>
            <a:headEnd/>
            <a:tailEnd/>
          </a:ln>
        </p:spPr>
      </p:pic>
      <p:sp>
        <p:nvSpPr>
          <p:cNvPr id="23599" name="Rectangle 47"/>
          <p:cNvSpPr>
            <a:spLocks noChangeArrowheads="1"/>
          </p:cNvSpPr>
          <p:nvPr/>
        </p:nvSpPr>
        <p:spPr bwMode="auto">
          <a:xfrm>
            <a:off x="428596" y="3527827"/>
            <a:ext cx="2357454" cy="61555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3</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The completed </a:t>
            </a:r>
            <a:r>
              <a:rPr kumimoji="0" lang="en-GB" sz="1000" b="1" i="0" u="none" strike="noStrike" cap="none" normalizeH="0" baseline="0" dirty="0" smtClean="0">
                <a:ln>
                  <a:noFill/>
                </a:ln>
                <a:solidFill>
                  <a:srgbClr val="000000"/>
                </a:solidFill>
                <a:effectLst/>
                <a:latin typeface="Comic Sans MS" pitchFamily="66" charset="0"/>
              </a:rPr>
              <a:t>plastic mould is now cooled </a:t>
            </a:r>
            <a:r>
              <a:rPr kumimoji="0" lang="en-GB" sz="1000" b="0" i="0" u="none" strike="noStrike" cap="none" normalizeH="0" baseline="0" dirty="0" smtClean="0">
                <a:ln>
                  <a:noFill/>
                </a:ln>
                <a:solidFill>
                  <a:srgbClr val="000000"/>
                </a:solidFill>
                <a:effectLst/>
                <a:latin typeface="Comic Sans MS" pitchFamily="66" charset="0"/>
              </a:rPr>
              <a:t>before ejection from the mould. </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pic>
        <p:nvPicPr>
          <p:cNvPr id="1026" name="Picture 2"/>
          <p:cNvPicPr>
            <a:picLocks noChangeAspect="1" noChangeArrowheads="1"/>
          </p:cNvPicPr>
          <p:nvPr/>
        </p:nvPicPr>
        <p:blipFill>
          <a:blip r:embed="rId4"/>
          <a:srcRect/>
          <a:stretch>
            <a:fillRect/>
          </a:stretch>
        </p:blipFill>
        <p:spPr bwMode="auto">
          <a:xfrm>
            <a:off x="428596" y="4218085"/>
            <a:ext cx="2143140" cy="1068303"/>
          </a:xfrm>
          <a:prstGeom prst="rect">
            <a:avLst/>
          </a:prstGeom>
          <a:noFill/>
          <a:ln w="9525" algn="ctr">
            <a:miter lim="800000"/>
            <a:headEnd/>
            <a:tailEnd/>
          </a:ln>
        </p:spPr>
      </p:pic>
      <p:sp>
        <p:nvSpPr>
          <p:cNvPr id="1027" name="Rectangle 3"/>
          <p:cNvSpPr>
            <a:spLocks noChangeArrowheads="1"/>
          </p:cNvSpPr>
          <p:nvPr/>
        </p:nvSpPr>
        <p:spPr bwMode="auto">
          <a:xfrm>
            <a:off x="3000364" y="3571876"/>
            <a:ext cx="2500330" cy="76944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4</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The </a:t>
            </a:r>
            <a:r>
              <a:rPr kumimoji="0" lang="en-GB" sz="1000" b="1" i="0" u="none" strike="noStrike" cap="none" normalizeH="0" baseline="0" dirty="0" smtClean="0">
                <a:ln>
                  <a:noFill/>
                </a:ln>
                <a:solidFill>
                  <a:srgbClr val="000000"/>
                </a:solidFill>
                <a:effectLst/>
                <a:latin typeface="Comic Sans MS" pitchFamily="66" charset="0"/>
              </a:rPr>
              <a:t>moulded shape is ejected </a:t>
            </a:r>
            <a:r>
              <a:rPr kumimoji="0" lang="en-GB" sz="1000" b="0" i="0" u="none" strike="noStrike" cap="none" normalizeH="0" baseline="0" dirty="0" smtClean="0">
                <a:ln>
                  <a:noFill/>
                </a:ln>
                <a:solidFill>
                  <a:srgbClr val="000000"/>
                </a:solidFill>
                <a:effectLst/>
                <a:latin typeface="Comic Sans MS" pitchFamily="66" charset="0"/>
              </a:rPr>
              <a:t>from the mould.  The picture here shows a hollow sphere.</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pic>
        <p:nvPicPr>
          <p:cNvPr id="1028" name="Picture 4"/>
          <p:cNvPicPr>
            <a:picLocks noChangeAspect="1" noChangeArrowheads="1"/>
          </p:cNvPicPr>
          <p:nvPr/>
        </p:nvPicPr>
        <p:blipFill>
          <a:blip r:embed="rId5"/>
          <a:srcRect/>
          <a:stretch>
            <a:fillRect/>
          </a:stretch>
        </p:blipFill>
        <p:spPr bwMode="auto">
          <a:xfrm>
            <a:off x="3000364" y="4226434"/>
            <a:ext cx="2143140" cy="1060680"/>
          </a:xfrm>
          <a:prstGeom prst="rect">
            <a:avLst/>
          </a:prstGeom>
          <a:noFill/>
          <a:ln w="9525" algn="ctr">
            <a:miter lim="800000"/>
            <a:headEnd/>
            <a:tailEnd/>
          </a:ln>
        </p:spPr>
      </p:pic>
      <p:pic>
        <p:nvPicPr>
          <p:cNvPr id="21" name="Picture 20" descr="pic_Rotational-Moulding-Process_942011_large.jpg"/>
          <p:cNvPicPr>
            <a:picLocks noChangeAspect="1"/>
          </p:cNvPicPr>
          <p:nvPr/>
        </p:nvPicPr>
        <p:blipFill>
          <a:blip r:embed="rId6"/>
          <a:stretch>
            <a:fillRect/>
          </a:stretch>
        </p:blipFill>
        <p:spPr>
          <a:xfrm>
            <a:off x="6072198" y="3571876"/>
            <a:ext cx="1904980" cy="1428735"/>
          </a:xfrm>
          <a:prstGeom prst="rect">
            <a:avLst/>
          </a:prstGeom>
        </p:spPr>
      </p:pic>
      <p:pic>
        <p:nvPicPr>
          <p:cNvPr id="22" name="Picture 21" descr="imagesCAS5JT6V.jpg"/>
          <p:cNvPicPr>
            <a:picLocks noChangeAspect="1"/>
          </p:cNvPicPr>
          <p:nvPr/>
        </p:nvPicPr>
        <p:blipFill>
          <a:blip r:embed="rId7"/>
          <a:stretch>
            <a:fillRect/>
          </a:stretch>
        </p:blipFill>
        <p:spPr>
          <a:xfrm>
            <a:off x="5715008" y="1714488"/>
            <a:ext cx="2571768" cy="1490754"/>
          </a:xfrm>
          <a:prstGeom prst="rect">
            <a:avLst/>
          </a:prstGeom>
        </p:spPr>
      </p:pic>
      <p:sp>
        <p:nvSpPr>
          <p:cNvPr id="20" name="Rectangle 19"/>
          <p:cNvSpPr/>
          <p:nvPr/>
        </p:nvSpPr>
        <p:spPr>
          <a:xfrm>
            <a:off x="2357422" y="5786454"/>
            <a:ext cx="4572000" cy="276999"/>
          </a:xfrm>
          <a:prstGeom prst="rect">
            <a:avLst/>
          </a:prstGeom>
        </p:spPr>
        <p:txBody>
          <a:bodyPr>
            <a:spAutoFit/>
          </a:bodyPr>
          <a:lstStyle/>
          <a:p>
            <a:r>
              <a:rPr lang="en-GB" sz="1200" b="1" dirty="0" smtClean="0">
                <a:solidFill>
                  <a:srgbClr val="FF0000"/>
                </a:solidFill>
                <a:latin typeface="Comic Sans MS" pitchFamily="66" charset="0"/>
                <a:hlinkClick r:id="rId8"/>
              </a:rPr>
              <a:t>http://www.youtube.com/watch?v=CcGSKJxLfj8</a:t>
            </a:r>
            <a:endParaRPr lang="en-GB" sz="12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974DF9-AD47-4691-BA21-BBFCE3637A9A}" type="slidenum">
              <a:rPr kumimoji="0" lang="en-US" smtClean="0"/>
              <a:pPr/>
              <a:t>11</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Joining Plastics (permanent)</a:t>
            </a:r>
            <a:endParaRPr lang="en-GB" b="1" u="sng" dirty="0">
              <a:solidFill>
                <a:schemeClr val="accent2"/>
              </a:solidFill>
              <a:latin typeface="Comic Sans MS" pitchFamily="66" charset="0"/>
            </a:endParaRPr>
          </a:p>
        </p:txBody>
      </p:sp>
      <p:sp>
        <p:nvSpPr>
          <p:cNvPr id="4" name="TextBox 3"/>
          <p:cNvSpPr txBox="1"/>
          <p:nvPr/>
        </p:nvSpPr>
        <p:spPr>
          <a:xfrm>
            <a:off x="428596" y="857232"/>
            <a:ext cx="8215370" cy="261610"/>
          </a:xfrm>
          <a:prstGeom prst="rect">
            <a:avLst/>
          </a:prstGeom>
          <a:noFill/>
        </p:spPr>
        <p:txBody>
          <a:bodyPr wrap="square" rtlCol="0">
            <a:spAutoFit/>
          </a:bodyPr>
          <a:lstStyle/>
          <a:p>
            <a:r>
              <a:rPr lang="en-GB" sz="1100" dirty="0" smtClean="0">
                <a:latin typeface="Comic Sans MS" pitchFamily="66" charset="0"/>
              </a:rPr>
              <a:t>The main method of a permanent joining for plastic</a:t>
            </a:r>
            <a:r>
              <a:rPr lang="en-GB" sz="1100" dirty="0" smtClean="0">
                <a:solidFill>
                  <a:srgbClr val="00B050"/>
                </a:solidFill>
                <a:latin typeface="Comic Sans MS" pitchFamily="66" charset="0"/>
              </a:rPr>
              <a:t> </a:t>
            </a:r>
            <a:r>
              <a:rPr lang="en-GB" sz="1100" dirty="0" smtClean="0">
                <a:latin typeface="Comic Sans MS" pitchFamily="66" charset="0"/>
              </a:rPr>
              <a:t>is </a:t>
            </a:r>
            <a:r>
              <a:rPr lang="en-GB" sz="1100" dirty="0" smtClean="0">
                <a:solidFill>
                  <a:srgbClr val="00B050"/>
                </a:solidFill>
                <a:latin typeface="Comic Sans MS" pitchFamily="66" charset="0"/>
              </a:rPr>
              <a:t>adhesives</a:t>
            </a:r>
            <a:r>
              <a:rPr lang="en-GB" sz="1100" dirty="0" smtClean="0">
                <a:latin typeface="Comic Sans MS" pitchFamily="66" charset="0"/>
              </a:rPr>
              <a:t>.</a:t>
            </a:r>
          </a:p>
        </p:txBody>
      </p:sp>
      <p:sp>
        <p:nvSpPr>
          <p:cNvPr id="5" name="TextBox 4"/>
          <p:cNvSpPr txBox="1"/>
          <p:nvPr/>
        </p:nvSpPr>
        <p:spPr>
          <a:xfrm>
            <a:off x="428596" y="1167126"/>
            <a:ext cx="8215370" cy="3139321"/>
          </a:xfrm>
          <a:prstGeom prst="rect">
            <a:avLst/>
          </a:prstGeom>
          <a:noFill/>
        </p:spPr>
        <p:txBody>
          <a:bodyPr wrap="square" rtlCol="0">
            <a:spAutoFit/>
          </a:bodyPr>
          <a:lstStyle/>
          <a:p>
            <a:pPr>
              <a:spcBef>
                <a:spcPct val="50000"/>
              </a:spcBef>
            </a:pPr>
            <a:r>
              <a:rPr lang="en-GB" sz="1100" b="1" u="sng" dirty="0" smtClean="0">
                <a:solidFill>
                  <a:srgbClr val="00B050"/>
                </a:solidFill>
                <a:latin typeface="Comic Sans MS" pitchFamily="66" charset="0"/>
              </a:rPr>
              <a:t>Adhesives</a:t>
            </a:r>
          </a:p>
          <a:p>
            <a:pPr algn="just">
              <a:spcBef>
                <a:spcPct val="50000"/>
              </a:spcBef>
            </a:pPr>
            <a:r>
              <a:rPr lang="en-GB" sz="1100" dirty="0" smtClean="0">
                <a:latin typeface="Comic Sans MS" pitchFamily="66" charset="0"/>
              </a:rPr>
              <a:t>Adhesives, or glues, are designed to bond material together. As there are many different types of material to be bonded, a wide range of adhesives have been developed. The strength of a glued joint depends on three things: the area to be bonded; the strength of the glue when set; and the bond between the material and the glue. To achieve a strong glued joint the area to be glued should be as large as possible, the correct glue should be used and the surfaces to be glued should be as clean as possible.</a:t>
            </a:r>
          </a:p>
          <a:p>
            <a:pPr algn="just">
              <a:spcBef>
                <a:spcPct val="50000"/>
              </a:spcBef>
            </a:pPr>
            <a:r>
              <a:rPr lang="en-GB" sz="1100" b="1" i="1" dirty="0" smtClean="0">
                <a:latin typeface="Comic Sans MS" pitchFamily="66" charset="0"/>
              </a:rPr>
              <a:t>Here are some adhesives commonly used with plastics:</a:t>
            </a:r>
          </a:p>
          <a:p>
            <a:pPr algn="just">
              <a:spcBef>
                <a:spcPct val="50000"/>
              </a:spcBef>
            </a:pPr>
            <a:r>
              <a:rPr lang="en-GB" sz="1100" b="1" i="1" dirty="0" smtClean="0">
                <a:solidFill>
                  <a:srgbClr val="00B050"/>
                </a:solidFill>
                <a:latin typeface="Comic Sans MS" pitchFamily="66" charset="0"/>
              </a:rPr>
              <a:t>Epoxy resin</a:t>
            </a:r>
            <a:r>
              <a:rPr lang="en-GB" sz="1100" dirty="0" smtClean="0">
                <a:solidFill>
                  <a:srgbClr val="00B050"/>
                </a:solidFill>
                <a:latin typeface="Comic Sans MS" pitchFamily="66" charset="0"/>
              </a:rPr>
              <a:t> </a:t>
            </a:r>
            <a:r>
              <a:rPr lang="en-GB" sz="1100" dirty="0" smtClean="0">
                <a:latin typeface="Comic Sans MS" pitchFamily="66" charset="0"/>
              </a:rPr>
              <a:t>(Araldite) – comprises two parts, a resin and a hardener. They are mixed in 			    equal amounts and can be used on most materials.</a:t>
            </a:r>
          </a:p>
          <a:p>
            <a:pPr algn="just">
              <a:spcBef>
                <a:spcPct val="50000"/>
              </a:spcBef>
            </a:pPr>
            <a:r>
              <a:rPr lang="en-GB" sz="1100" b="1" i="1" dirty="0" smtClean="0">
                <a:solidFill>
                  <a:srgbClr val="00B050"/>
                </a:solidFill>
                <a:latin typeface="Comic Sans MS" pitchFamily="66" charset="0"/>
              </a:rPr>
              <a:t>Acrylic cement</a:t>
            </a:r>
            <a:r>
              <a:rPr lang="en-GB" sz="1100" dirty="0" smtClean="0">
                <a:solidFill>
                  <a:srgbClr val="00B050"/>
                </a:solidFill>
                <a:latin typeface="Comic Sans MS" pitchFamily="66" charset="0"/>
              </a:rPr>
              <a:t> </a:t>
            </a:r>
            <a:r>
              <a:rPr lang="en-GB" sz="1100" dirty="0" smtClean="0">
                <a:latin typeface="Comic Sans MS" pitchFamily="66" charset="0"/>
              </a:rPr>
              <a:t>(</a:t>
            </a:r>
            <a:r>
              <a:rPr lang="en-GB" sz="1100" dirty="0" err="1" smtClean="0">
                <a:latin typeface="Comic Sans MS" pitchFamily="66" charset="0"/>
              </a:rPr>
              <a:t>Tensol</a:t>
            </a:r>
            <a:r>
              <a:rPr lang="en-GB" sz="1100" dirty="0" smtClean="0">
                <a:latin typeface="Comic Sans MS" pitchFamily="66" charset="0"/>
              </a:rPr>
              <a:t>) – thick clear liquid with unpleasant fumes, specially made for acrylic.</a:t>
            </a:r>
          </a:p>
          <a:p>
            <a:pPr algn="just">
              <a:spcBef>
                <a:spcPct val="50000"/>
              </a:spcBef>
            </a:pPr>
            <a:r>
              <a:rPr lang="en-GB" sz="1100" b="1" i="1" dirty="0" smtClean="0">
                <a:solidFill>
                  <a:srgbClr val="00B050"/>
                </a:solidFill>
                <a:latin typeface="Comic Sans MS" pitchFamily="66" charset="0"/>
              </a:rPr>
              <a:t>Contact adhesive</a:t>
            </a:r>
            <a:r>
              <a:rPr lang="en-GB" sz="1100" dirty="0" smtClean="0">
                <a:solidFill>
                  <a:srgbClr val="00B050"/>
                </a:solidFill>
                <a:latin typeface="Comic Sans MS" pitchFamily="66" charset="0"/>
              </a:rPr>
              <a:t> </a:t>
            </a:r>
            <a:r>
              <a:rPr lang="en-GB" sz="1100" dirty="0" smtClean="0">
                <a:latin typeface="Comic Sans MS" pitchFamily="66" charset="0"/>
              </a:rPr>
              <a:t>– thick brown rubbery glue commonly used to stick down plastic laminates.</a:t>
            </a:r>
          </a:p>
          <a:p>
            <a:pPr algn="just">
              <a:spcBef>
                <a:spcPct val="50000"/>
              </a:spcBef>
            </a:pPr>
            <a:r>
              <a:rPr lang="en-GB" sz="1100" dirty="0" smtClean="0">
                <a:latin typeface="Comic Sans MS" pitchFamily="66" charset="0"/>
              </a:rPr>
              <a:t>    	         when brought together the surfaces cannot be moved for adjustment.</a:t>
            </a:r>
          </a:p>
          <a:p>
            <a:pPr algn="just">
              <a:spcBef>
                <a:spcPct val="50000"/>
              </a:spcBef>
            </a:pPr>
            <a:r>
              <a:rPr lang="en-GB" sz="1100" b="1" i="1" dirty="0" smtClean="0">
                <a:solidFill>
                  <a:srgbClr val="00B050"/>
                </a:solidFill>
                <a:latin typeface="Comic Sans MS" pitchFamily="66" charset="0"/>
              </a:rPr>
              <a:t>Super glue</a:t>
            </a:r>
            <a:r>
              <a:rPr lang="en-GB" sz="1100" dirty="0" smtClean="0">
                <a:solidFill>
                  <a:srgbClr val="00B050"/>
                </a:solidFill>
                <a:latin typeface="Comic Sans MS" pitchFamily="66" charset="0"/>
              </a:rPr>
              <a:t> </a:t>
            </a:r>
            <a:r>
              <a:rPr lang="en-GB" sz="1100" dirty="0" smtClean="0">
                <a:latin typeface="Comic Sans MS" pitchFamily="66" charset="0"/>
              </a:rPr>
              <a:t>– bonds on contact and is used on small surface areas.</a:t>
            </a:r>
          </a:p>
          <a:p>
            <a:pPr algn="just">
              <a:spcBef>
                <a:spcPct val="50000"/>
              </a:spcBef>
            </a:pPr>
            <a:endParaRPr lang="en-GB" sz="1100" dirty="0" smtClean="0">
              <a:latin typeface="Comic Sans MS"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974DF9-AD47-4691-BA21-BBFCE3637A9A}" type="slidenum">
              <a:rPr kumimoji="0" lang="en-US" smtClean="0"/>
              <a:pPr/>
              <a:t>12</a:t>
            </a:fld>
            <a:endParaRPr kumimoji="0" lang="en-US"/>
          </a:p>
        </p:txBody>
      </p:sp>
      <p:sp>
        <p:nvSpPr>
          <p:cNvPr id="3" name="Rectangle 2"/>
          <p:cNvSpPr/>
          <p:nvPr/>
        </p:nvSpPr>
        <p:spPr>
          <a:xfrm>
            <a:off x="1115616" y="3501008"/>
            <a:ext cx="6030416" cy="2677656"/>
          </a:xfrm>
          <a:prstGeom prst="rect">
            <a:avLst/>
          </a:prstGeom>
        </p:spPr>
        <p:txBody>
          <a:bodyPr wrap="square">
            <a:spAutoFit/>
          </a:bodyPr>
          <a:lstStyle/>
          <a:p>
            <a:r>
              <a:rPr lang="en-GB" sz="1200" dirty="0">
                <a:latin typeface="Comic Sans MS" pitchFamily="66" charset="0"/>
              </a:rPr>
              <a:t>(</a:t>
            </a:r>
            <a:r>
              <a:rPr lang="en-GB" sz="1200" i="1" dirty="0">
                <a:latin typeface="Comic Sans MS" pitchFamily="66" charset="0"/>
              </a:rPr>
              <a:t>a</a:t>
            </a:r>
            <a:r>
              <a:rPr lang="en-GB" sz="1200" dirty="0">
                <a:latin typeface="Comic Sans MS" pitchFamily="66" charset="0"/>
              </a:rPr>
              <a:t>) (</a:t>
            </a:r>
            <a:r>
              <a:rPr lang="en-GB" sz="1200" dirty="0" err="1">
                <a:latin typeface="Comic Sans MS" pitchFamily="66" charset="0"/>
              </a:rPr>
              <a:t>i</a:t>
            </a:r>
            <a:r>
              <a:rPr lang="en-GB" sz="1200" dirty="0">
                <a:latin typeface="Comic Sans MS" pitchFamily="66" charset="0"/>
              </a:rPr>
              <a:t>) State </a:t>
            </a:r>
            <a:r>
              <a:rPr lang="en-GB" sz="1200" b="1" dirty="0">
                <a:latin typeface="Comic Sans MS" pitchFamily="66" charset="0"/>
              </a:rPr>
              <a:t>three </a:t>
            </a:r>
            <a:r>
              <a:rPr lang="en-GB" sz="1200" dirty="0">
                <a:latin typeface="Comic Sans MS" pitchFamily="66" charset="0"/>
              </a:rPr>
              <a:t>features which would confirm that injection moulding is the</a:t>
            </a:r>
          </a:p>
          <a:p>
            <a:r>
              <a:rPr lang="en-GB" sz="1200" dirty="0">
                <a:latin typeface="Comic Sans MS" pitchFamily="66" charset="0"/>
              </a:rPr>
              <a:t>manufacturing process used for the outer casings</a:t>
            </a:r>
            <a:r>
              <a:rPr lang="en-GB" sz="1200" dirty="0" smtClean="0">
                <a:latin typeface="Comic Sans MS" pitchFamily="66" charset="0"/>
              </a:rPr>
              <a:t>.</a:t>
            </a:r>
          </a:p>
          <a:p>
            <a:endParaRPr lang="en-GB" sz="1200" dirty="0">
              <a:latin typeface="Comic Sans MS" pitchFamily="66" charset="0"/>
            </a:endParaRPr>
          </a:p>
          <a:p>
            <a:r>
              <a:rPr lang="en-GB" sz="1200" dirty="0">
                <a:latin typeface="Comic Sans MS" pitchFamily="66" charset="0"/>
              </a:rPr>
              <a:t>(ii) State </a:t>
            </a:r>
            <a:r>
              <a:rPr lang="en-GB" sz="1200" b="1" dirty="0">
                <a:latin typeface="Comic Sans MS" pitchFamily="66" charset="0"/>
              </a:rPr>
              <a:t>two </a:t>
            </a:r>
            <a:r>
              <a:rPr lang="en-GB" sz="1200" dirty="0">
                <a:latin typeface="Comic Sans MS" pitchFamily="66" charset="0"/>
              </a:rPr>
              <a:t>advantages to the manufacturer of using injection moulding to</a:t>
            </a:r>
          </a:p>
          <a:p>
            <a:r>
              <a:rPr lang="en-GB" sz="1200" dirty="0">
                <a:latin typeface="Comic Sans MS" pitchFamily="66" charset="0"/>
              </a:rPr>
              <a:t>produce the outer casings</a:t>
            </a:r>
            <a:r>
              <a:rPr lang="en-GB" sz="1200" dirty="0" smtClean="0">
                <a:latin typeface="Comic Sans MS" pitchFamily="66" charset="0"/>
              </a:rPr>
              <a:t>.</a:t>
            </a:r>
          </a:p>
          <a:p>
            <a:endParaRPr lang="en-GB" sz="1200" dirty="0">
              <a:latin typeface="Comic Sans MS" pitchFamily="66" charset="0"/>
            </a:endParaRPr>
          </a:p>
          <a:p>
            <a:r>
              <a:rPr lang="en-GB" sz="1200" dirty="0">
                <a:latin typeface="Comic Sans MS" pitchFamily="66" charset="0"/>
              </a:rPr>
              <a:t>(</a:t>
            </a:r>
            <a:r>
              <a:rPr lang="en-GB" sz="1200" i="1" dirty="0">
                <a:latin typeface="Comic Sans MS" pitchFamily="66" charset="0"/>
              </a:rPr>
              <a:t>b</a:t>
            </a:r>
            <a:r>
              <a:rPr lang="en-GB" sz="1200" dirty="0">
                <a:latin typeface="Comic Sans MS" pitchFamily="66" charset="0"/>
              </a:rPr>
              <a:t>) State how the designer could find out the correct sizes for the handles of </a:t>
            </a:r>
            <a:r>
              <a:rPr lang="en-GB" sz="1200" dirty="0" smtClean="0">
                <a:latin typeface="Comic Sans MS" pitchFamily="66" charset="0"/>
              </a:rPr>
              <a:t>the two </a:t>
            </a:r>
            <a:r>
              <a:rPr lang="en-GB" sz="1200" dirty="0">
                <a:latin typeface="Comic Sans MS" pitchFamily="66" charset="0"/>
              </a:rPr>
              <a:t>products </a:t>
            </a:r>
            <a:r>
              <a:rPr lang="en-GB" sz="1200" b="1" dirty="0">
                <a:latin typeface="Comic Sans MS" pitchFamily="66" charset="0"/>
              </a:rPr>
              <a:t>without </a:t>
            </a:r>
            <a:r>
              <a:rPr lang="en-GB" sz="1200" dirty="0">
                <a:latin typeface="Comic Sans MS" pitchFamily="66" charset="0"/>
              </a:rPr>
              <a:t>referring to anthropometric data tables</a:t>
            </a:r>
            <a:r>
              <a:rPr lang="en-GB" sz="1200" dirty="0" smtClean="0">
                <a:latin typeface="Comic Sans MS" pitchFamily="66" charset="0"/>
              </a:rPr>
              <a:t>.</a:t>
            </a:r>
          </a:p>
          <a:p>
            <a:endParaRPr lang="en-GB" sz="1200" dirty="0">
              <a:latin typeface="Comic Sans MS" pitchFamily="66" charset="0"/>
            </a:endParaRPr>
          </a:p>
          <a:p>
            <a:r>
              <a:rPr lang="en-GB" sz="1200" dirty="0">
                <a:latin typeface="Comic Sans MS" pitchFamily="66" charset="0"/>
              </a:rPr>
              <a:t>Both products were designed with </a:t>
            </a:r>
            <a:r>
              <a:rPr lang="en-GB" sz="1200" i="1" dirty="0">
                <a:latin typeface="Comic Sans MS" pitchFamily="66" charset="0"/>
              </a:rPr>
              <a:t>planned obsolescence</a:t>
            </a:r>
            <a:r>
              <a:rPr lang="en-GB" sz="1200" dirty="0">
                <a:latin typeface="Comic Sans MS" pitchFamily="66" charset="0"/>
              </a:rPr>
              <a:t>.</a:t>
            </a:r>
          </a:p>
          <a:p>
            <a:r>
              <a:rPr lang="en-GB" sz="1200" dirty="0">
                <a:latin typeface="Comic Sans MS" pitchFamily="66" charset="0"/>
              </a:rPr>
              <a:t>(</a:t>
            </a:r>
            <a:r>
              <a:rPr lang="en-GB" sz="1200" i="1" dirty="0">
                <a:latin typeface="Comic Sans MS" pitchFamily="66" charset="0"/>
              </a:rPr>
              <a:t>c</a:t>
            </a:r>
            <a:r>
              <a:rPr lang="en-GB" sz="1200" dirty="0">
                <a:latin typeface="Comic Sans MS" pitchFamily="66" charset="0"/>
              </a:rPr>
              <a:t>) (</a:t>
            </a:r>
            <a:r>
              <a:rPr lang="en-GB" sz="1200" dirty="0" err="1">
                <a:latin typeface="Comic Sans MS" pitchFamily="66" charset="0"/>
              </a:rPr>
              <a:t>i</a:t>
            </a:r>
            <a:r>
              <a:rPr lang="en-GB" sz="1200" dirty="0">
                <a:latin typeface="Comic Sans MS" pitchFamily="66" charset="0"/>
              </a:rPr>
              <a:t>) State an advantage of planned obsolescence to the manufacturer</a:t>
            </a:r>
            <a:r>
              <a:rPr lang="en-GB" sz="1200" dirty="0" smtClean="0">
                <a:latin typeface="Comic Sans MS" pitchFamily="66" charset="0"/>
              </a:rPr>
              <a:t>.</a:t>
            </a:r>
          </a:p>
          <a:p>
            <a:endParaRPr lang="en-GB" sz="1200" dirty="0">
              <a:latin typeface="Comic Sans MS" pitchFamily="66" charset="0"/>
            </a:endParaRPr>
          </a:p>
          <a:p>
            <a:r>
              <a:rPr lang="en-GB" sz="1200" dirty="0">
                <a:latin typeface="Comic Sans MS" pitchFamily="66" charset="0"/>
              </a:rPr>
              <a:t>(ii) State </a:t>
            </a:r>
            <a:r>
              <a:rPr lang="en-GB" sz="1200" b="1" dirty="0">
                <a:latin typeface="Comic Sans MS" pitchFamily="66" charset="0"/>
              </a:rPr>
              <a:t>two </a:t>
            </a:r>
            <a:r>
              <a:rPr lang="en-GB" sz="1200" dirty="0">
                <a:latin typeface="Comic Sans MS" pitchFamily="66" charset="0"/>
              </a:rPr>
              <a:t>reasons why planned obsolescence is harmful to the</a:t>
            </a:r>
          </a:p>
          <a:p>
            <a:r>
              <a:rPr lang="en-GB" sz="1200" dirty="0">
                <a:latin typeface="Comic Sans MS" pitchFamily="66" charset="0"/>
              </a:rPr>
              <a:t>environment.</a:t>
            </a:r>
            <a:endParaRPr lang="en-GB" sz="1200" dirty="0">
              <a:latin typeface="Comic Sans MS"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5478" y="1124744"/>
            <a:ext cx="1498333" cy="2164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1124744"/>
            <a:ext cx="2197025" cy="2197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143832" y="663078"/>
            <a:ext cx="6327576" cy="276999"/>
          </a:xfrm>
          <a:prstGeom prst="rect">
            <a:avLst/>
          </a:prstGeom>
        </p:spPr>
        <p:txBody>
          <a:bodyPr wrap="square">
            <a:spAutoFit/>
          </a:bodyPr>
          <a:lstStyle/>
          <a:p>
            <a:r>
              <a:rPr lang="en-GB" sz="1200" dirty="0">
                <a:latin typeface="Comic Sans MS" pitchFamily="66" charset="0"/>
              </a:rPr>
              <a:t>The outer casings of the two products shown below have been injection moulded.</a:t>
            </a:r>
            <a:endParaRPr lang="en-GB" sz="1200" dirty="0">
              <a:latin typeface="Comic Sans MS" pitchFamily="66" charset="0"/>
            </a:endParaRPr>
          </a:p>
        </p:txBody>
      </p:sp>
    </p:spTree>
    <p:extLst>
      <p:ext uri="{BB962C8B-B14F-4D97-AF65-F5344CB8AC3E}">
        <p14:creationId xmlns:p14="http://schemas.microsoft.com/office/powerpoint/2010/main" val="153905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394084"/>
            <a:ext cx="7715304" cy="523220"/>
          </a:xfrm>
          <a:prstGeom prst="rect">
            <a:avLst/>
          </a:prstGeom>
          <a:noFill/>
        </p:spPr>
        <p:txBody>
          <a:bodyPr wrap="square" rtlCol="0">
            <a:spAutoFit/>
          </a:bodyPr>
          <a:lstStyle/>
          <a:p>
            <a:r>
              <a:rPr lang="en-GB" sz="2800" b="1" u="sng" dirty="0" smtClean="0">
                <a:solidFill>
                  <a:schemeClr val="accent2"/>
                </a:solidFill>
                <a:latin typeface="Comic Sans MS" pitchFamily="66" charset="0"/>
              </a:rPr>
              <a:t>Plastics</a:t>
            </a:r>
            <a:endParaRPr lang="en-GB" sz="2800" b="1" u="sng" dirty="0">
              <a:solidFill>
                <a:schemeClr val="accent2"/>
              </a:solidFill>
              <a:latin typeface="Comic Sans MS" pitchFamily="66" charset="0"/>
            </a:endParaRPr>
          </a:p>
        </p:txBody>
      </p:sp>
      <p:sp>
        <p:nvSpPr>
          <p:cNvPr id="2" name="TextBox 1"/>
          <p:cNvSpPr txBox="1"/>
          <p:nvPr/>
        </p:nvSpPr>
        <p:spPr>
          <a:xfrm>
            <a:off x="539552" y="1052736"/>
            <a:ext cx="7992888" cy="938719"/>
          </a:xfrm>
          <a:prstGeom prst="rect">
            <a:avLst/>
          </a:prstGeom>
          <a:noFill/>
        </p:spPr>
        <p:txBody>
          <a:bodyPr wrap="square" rtlCol="0">
            <a:spAutoFit/>
          </a:bodyPr>
          <a:lstStyle/>
          <a:p>
            <a:r>
              <a:rPr lang="en-GB" sz="1100" dirty="0">
                <a:latin typeface="Comic Sans MS" pitchFamily="66" charset="0"/>
              </a:rPr>
              <a:t>The basic raw materials used in the manufacture of plastics are oil, natural gas and coal, but contrary to popular belief, plastics are not a new ”space age” material. Natural plastics such as shellac, wax horn, pitch and bitumen have been known for thousands of years</a:t>
            </a:r>
            <a:r>
              <a:rPr lang="en-GB" sz="1100" dirty="0" smtClean="0">
                <a:latin typeface="Comic Sans MS" pitchFamily="66" charset="0"/>
              </a:rPr>
              <a:t>.</a:t>
            </a:r>
            <a:r>
              <a:rPr lang="en-GB" sz="1100" dirty="0"/>
              <a:t> </a:t>
            </a:r>
            <a:endParaRPr lang="en-GB" sz="1100" dirty="0" smtClean="0">
              <a:latin typeface="Comic Sans MS" pitchFamily="66" charset="0"/>
            </a:endParaRPr>
          </a:p>
          <a:p>
            <a:r>
              <a:rPr lang="en-GB" sz="1100" dirty="0">
                <a:latin typeface="Comic Sans MS" pitchFamily="66" charset="0"/>
              </a:rPr>
              <a:t>P</a:t>
            </a:r>
            <a:r>
              <a:rPr lang="en-GB" sz="1100" dirty="0" smtClean="0">
                <a:latin typeface="Comic Sans MS" pitchFamily="66" charset="0"/>
              </a:rPr>
              <a:t>lastics </a:t>
            </a:r>
            <a:r>
              <a:rPr lang="en-GB" sz="1100" dirty="0">
                <a:latin typeface="Comic Sans MS" pitchFamily="66" charset="0"/>
              </a:rPr>
              <a:t>are classified into two main groups;  </a:t>
            </a:r>
            <a:r>
              <a:rPr lang="en-GB" sz="1100" b="1" dirty="0">
                <a:solidFill>
                  <a:schemeClr val="accent2"/>
                </a:solidFill>
                <a:latin typeface="Comic Sans MS" pitchFamily="66" charset="0"/>
              </a:rPr>
              <a:t>Thermoplastics</a:t>
            </a:r>
            <a:r>
              <a:rPr lang="en-GB" sz="1100" dirty="0">
                <a:latin typeface="Comic Sans MS" pitchFamily="66" charset="0"/>
              </a:rPr>
              <a:t> and </a:t>
            </a:r>
            <a:r>
              <a:rPr lang="en-GB" sz="1100" b="1" dirty="0">
                <a:solidFill>
                  <a:schemeClr val="accent2"/>
                </a:solidFill>
                <a:latin typeface="Comic Sans MS" pitchFamily="66" charset="0"/>
              </a:rPr>
              <a:t>Thermosetting</a:t>
            </a:r>
            <a:r>
              <a:rPr lang="en-GB" sz="1100" dirty="0">
                <a:latin typeface="Comic Sans MS" pitchFamily="66" charset="0"/>
              </a:rPr>
              <a:t> plastics.</a:t>
            </a:r>
          </a:p>
          <a:p>
            <a:endParaRPr lang="en-GB" sz="1100" dirty="0"/>
          </a:p>
        </p:txBody>
      </p:sp>
      <p:sp>
        <p:nvSpPr>
          <p:cNvPr id="3" name="TextBox 2"/>
          <p:cNvSpPr txBox="1"/>
          <p:nvPr/>
        </p:nvSpPr>
        <p:spPr>
          <a:xfrm>
            <a:off x="539552" y="1991455"/>
            <a:ext cx="7848872" cy="1785104"/>
          </a:xfrm>
          <a:prstGeom prst="rect">
            <a:avLst/>
          </a:prstGeom>
          <a:noFill/>
        </p:spPr>
        <p:txBody>
          <a:bodyPr wrap="square" rtlCol="0">
            <a:spAutoFit/>
          </a:bodyPr>
          <a:lstStyle/>
          <a:p>
            <a:r>
              <a:rPr lang="en-GB" sz="1100" b="1" dirty="0" smtClean="0">
                <a:solidFill>
                  <a:schemeClr val="accent2"/>
                </a:solidFill>
                <a:latin typeface="Comic Sans MS" pitchFamily="66" charset="0"/>
              </a:rPr>
              <a:t>Plastics</a:t>
            </a:r>
            <a:r>
              <a:rPr lang="en-GB" sz="1100" dirty="0" smtClean="0">
                <a:latin typeface="Comic Sans MS" pitchFamily="66" charset="0"/>
              </a:rPr>
              <a:t> are ideal for mass production of quality products, and can  duplicate or better the properties of most other materials, including aluminium, glass, rubber and steel. </a:t>
            </a:r>
          </a:p>
          <a:p>
            <a:pPr>
              <a:lnSpc>
                <a:spcPct val="150000"/>
              </a:lnSpc>
            </a:pPr>
            <a:r>
              <a:rPr lang="en-GB" sz="1100" u="sng" dirty="0" smtClean="0">
                <a:latin typeface="Comic Sans MS" pitchFamily="66" charset="0"/>
              </a:rPr>
              <a:t>Properties</a:t>
            </a:r>
          </a:p>
          <a:p>
            <a:pPr>
              <a:lnSpc>
                <a:spcPct val="150000"/>
              </a:lnSpc>
            </a:pPr>
            <a:r>
              <a:rPr lang="en-GB" sz="1100" dirty="0" smtClean="0">
                <a:latin typeface="Comic Sans MS" pitchFamily="66" charset="0"/>
              </a:rPr>
              <a:t>General properties of plastics include:</a:t>
            </a:r>
          </a:p>
          <a:p>
            <a:pPr marL="171450" indent="-171450">
              <a:buFont typeface="Arial" pitchFamily="34" charset="0"/>
              <a:buChar char="•"/>
            </a:pPr>
            <a:r>
              <a:rPr lang="en-GB" sz="1100" dirty="0" smtClean="0">
                <a:latin typeface="Comic Sans MS" pitchFamily="66" charset="0"/>
              </a:rPr>
              <a:t>Light weight</a:t>
            </a:r>
          </a:p>
          <a:p>
            <a:pPr marL="171450" indent="-171450">
              <a:buFont typeface="Arial" pitchFamily="34" charset="0"/>
              <a:buChar char="•"/>
            </a:pPr>
            <a:r>
              <a:rPr lang="en-GB" sz="1100" dirty="0" smtClean="0">
                <a:latin typeface="Comic Sans MS" pitchFamily="66" charset="0"/>
              </a:rPr>
              <a:t>Resistance to corrosion</a:t>
            </a:r>
          </a:p>
          <a:p>
            <a:pPr marL="171450" indent="-171450">
              <a:buFont typeface="Arial" pitchFamily="34" charset="0"/>
              <a:buChar char="•"/>
            </a:pPr>
            <a:r>
              <a:rPr lang="en-GB" sz="1100" dirty="0" smtClean="0">
                <a:latin typeface="Comic Sans MS" pitchFamily="66" charset="0"/>
              </a:rPr>
              <a:t>Electrical resistant</a:t>
            </a:r>
          </a:p>
          <a:p>
            <a:pPr marL="171450" indent="-171450">
              <a:buFont typeface="Arial" pitchFamily="34" charset="0"/>
              <a:buChar char="•"/>
            </a:pPr>
            <a:r>
              <a:rPr lang="en-GB" sz="1100" dirty="0" smtClean="0">
                <a:latin typeface="Comic Sans MS" pitchFamily="66" charset="0"/>
              </a:rPr>
              <a:t>Easily formed</a:t>
            </a:r>
          </a:p>
          <a:p>
            <a:pPr marL="171450" indent="-171450">
              <a:buFont typeface="Arial" pitchFamily="34" charset="0"/>
              <a:buChar char="•"/>
            </a:pPr>
            <a:r>
              <a:rPr lang="en-GB" sz="1100" dirty="0" smtClean="0">
                <a:latin typeface="Comic Sans MS" pitchFamily="66" charset="0"/>
              </a:rPr>
              <a:t>recyclable</a:t>
            </a:r>
            <a:endParaRPr lang="en-GB" sz="1100" dirty="0">
              <a:latin typeface="Comic Sans MS" pitchFamily="66" charset="0"/>
            </a:endParaRPr>
          </a:p>
        </p:txBody>
      </p:sp>
      <p:sp>
        <p:nvSpPr>
          <p:cNvPr id="6" name="TextBox 5"/>
          <p:cNvSpPr txBox="1"/>
          <p:nvPr/>
        </p:nvSpPr>
        <p:spPr>
          <a:xfrm>
            <a:off x="539552" y="3789040"/>
            <a:ext cx="7848872" cy="600164"/>
          </a:xfrm>
          <a:prstGeom prst="rect">
            <a:avLst/>
          </a:prstGeom>
          <a:noFill/>
        </p:spPr>
        <p:txBody>
          <a:bodyPr wrap="square" rtlCol="0">
            <a:spAutoFit/>
          </a:bodyPr>
          <a:lstStyle/>
          <a:p>
            <a:r>
              <a:rPr lang="en-GB" sz="1100" b="1" dirty="0" smtClean="0">
                <a:solidFill>
                  <a:schemeClr val="accent2"/>
                </a:solidFill>
                <a:latin typeface="Comic Sans MS" pitchFamily="66" charset="0"/>
              </a:rPr>
              <a:t>Thermosetting Plastics</a:t>
            </a:r>
          </a:p>
          <a:p>
            <a:r>
              <a:rPr lang="en-GB" sz="1100" dirty="0">
                <a:latin typeface="Comic Sans MS" pitchFamily="66" charset="0"/>
              </a:rPr>
              <a:t>As the name implies thermosetting plastics (or thermosets) set or solidify, when heated and cannot be returned to their original state by further heating</a:t>
            </a:r>
            <a:r>
              <a:rPr lang="en-GB" sz="1100" dirty="0" smtClean="0">
                <a:latin typeface="Comic Sans MS" pitchFamily="66" charset="0"/>
              </a:rPr>
              <a:t>.</a:t>
            </a:r>
            <a:endParaRPr lang="en-GB" sz="1100" dirty="0">
              <a:latin typeface="Comic Sans MS" pitchFamily="66"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65261252"/>
              </p:ext>
            </p:extLst>
          </p:nvPr>
        </p:nvGraphicFramePr>
        <p:xfrm>
          <a:off x="974786" y="4402524"/>
          <a:ext cx="3240024" cy="1981459"/>
        </p:xfrm>
        <a:graphic>
          <a:graphicData uri="http://schemas.openxmlformats.org/drawingml/2006/table">
            <a:tbl>
              <a:tblPr/>
              <a:tblGrid>
                <a:gridCol w="864096"/>
                <a:gridCol w="1317456"/>
                <a:gridCol w="1058472"/>
              </a:tblGrid>
              <a:tr h="246952">
                <a:tc>
                  <a:txBody>
                    <a:bodyPr/>
                    <a:lstStyle/>
                    <a:p>
                      <a:pPr marR="0" indent="0" algn="l" rtl="0">
                        <a:spcBef>
                          <a:spcPts val="0"/>
                        </a:spcBef>
                        <a:spcAft>
                          <a:spcPts val="0"/>
                        </a:spcAft>
                      </a:pPr>
                      <a:r>
                        <a:rPr lang="en-GB" sz="1000" b="1" kern="1400" dirty="0">
                          <a:solidFill>
                            <a:srgbClr val="000000"/>
                          </a:solidFill>
                          <a:effectLst/>
                          <a:latin typeface="Comic Sans MS" pitchFamily="66" charset="0"/>
                        </a:rPr>
                        <a:t>Plastic</a:t>
                      </a:r>
                      <a:endParaRPr lang="en-GB" sz="1000" kern="1400" dirty="0">
                        <a:solidFill>
                          <a:srgbClr val="000000"/>
                        </a:solidFill>
                        <a:effectLst/>
                        <a:latin typeface="Comic Sans MS" pitchFamily="66" charset="0"/>
                      </a:endParaRPr>
                    </a:p>
                  </a:txBody>
                  <a:tcPr marL="36576" marR="36576" marT="36576" marB="36576">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b="1" kern="1400">
                          <a:solidFill>
                            <a:srgbClr val="000000"/>
                          </a:solidFill>
                          <a:effectLst/>
                          <a:latin typeface="Comic Sans MS" pitchFamily="66" charset="0"/>
                        </a:rPr>
                        <a:t>Properties</a:t>
                      </a:r>
                      <a:endParaRPr lang="en-GB" sz="1000" kern="1400">
                        <a:solidFill>
                          <a:srgbClr val="000000"/>
                        </a:solidFill>
                        <a:effectLst/>
                        <a:latin typeface="Comic Sans MS" pitchFamily="66"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b="1" kern="1400">
                          <a:solidFill>
                            <a:srgbClr val="000000"/>
                          </a:solidFill>
                          <a:effectLst/>
                          <a:latin typeface="Comic Sans MS" pitchFamily="66" charset="0"/>
                        </a:rPr>
                        <a:t>Uses</a:t>
                      </a:r>
                      <a:endParaRPr lang="en-GB" sz="1000" kern="1400">
                        <a:solidFill>
                          <a:srgbClr val="000000"/>
                        </a:solidFill>
                        <a:effectLst/>
                        <a:latin typeface="Comic Sans MS" pitchFamily="66" charset="0"/>
                      </a:endParaRPr>
                    </a:p>
                  </a:txBody>
                  <a:tcPr marL="36576" marR="36576" marT="36576" marB="36576">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4832">
                <a:tc>
                  <a:txBody>
                    <a:bodyPr/>
                    <a:lstStyle/>
                    <a:p>
                      <a:pPr marR="0" indent="0" algn="l" rtl="0">
                        <a:spcBef>
                          <a:spcPts val="0"/>
                        </a:spcBef>
                        <a:spcAft>
                          <a:spcPts val="0"/>
                        </a:spcAft>
                      </a:pPr>
                      <a:r>
                        <a:rPr lang="en-GB" sz="1000" kern="1400" dirty="0">
                          <a:solidFill>
                            <a:srgbClr val="000000"/>
                          </a:solidFill>
                          <a:effectLst/>
                          <a:latin typeface="Comic Sans MS" pitchFamily="66" charset="0"/>
                        </a:rPr>
                        <a:t>Polyester Resin</a:t>
                      </a:r>
                    </a:p>
                  </a:txBody>
                  <a:tcPr marL="36576" marR="36576" marT="36576" marB="36576">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a:solidFill>
                            <a:srgbClr val="000000"/>
                          </a:solidFill>
                          <a:effectLst/>
                          <a:latin typeface="Comic Sans MS" pitchFamily="66" charset="0"/>
                        </a:rPr>
                        <a:t>Hard, rigid, brittle, tough when mixed with glass or carbon fibre.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a:solidFill>
                            <a:srgbClr val="000000"/>
                          </a:solidFill>
                          <a:effectLst/>
                          <a:latin typeface="Comic Sans MS" pitchFamily="66" charset="0"/>
                        </a:rPr>
                        <a:t>Boats, car </a:t>
                      </a:r>
                    </a:p>
                    <a:p>
                      <a:pPr marR="0" indent="0" algn="l" rtl="0">
                        <a:spcBef>
                          <a:spcPts val="0"/>
                        </a:spcBef>
                        <a:spcAft>
                          <a:spcPts val="0"/>
                        </a:spcAft>
                      </a:pPr>
                      <a:r>
                        <a:rPr lang="en-GB" sz="1000" kern="1400">
                          <a:solidFill>
                            <a:srgbClr val="000000"/>
                          </a:solidFill>
                          <a:effectLst/>
                          <a:latin typeface="Comic Sans MS" pitchFamily="66" charset="0"/>
                        </a:rPr>
                        <a:t>bodies.</a:t>
                      </a:r>
                    </a:p>
                  </a:txBody>
                  <a:tcPr marL="36576" marR="36576" marT="36576" marB="36576">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1755">
                <a:tc>
                  <a:txBody>
                    <a:bodyPr/>
                    <a:lstStyle/>
                    <a:p>
                      <a:pPr marR="0" indent="0" algn="l" rtl="0">
                        <a:spcBef>
                          <a:spcPts val="0"/>
                        </a:spcBef>
                        <a:spcAft>
                          <a:spcPts val="0"/>
                        </a:spcAft>
                      </a:pPr>
                      <a:r>
                        <a:rPr lang="en-GB" sz="1000" kern="1400">
                          <a:solidFill>
                            <a:srgbClr val="000000"/>
                          </a:solidFill>
                          <a:effectLst/>
                          <a:latin typeface="Comic Sans MS" pitchFamily="66" charset="0"/>
                        </a:rPr>
                        <a:t>Epoxy/Resin</a:t>
                      </a:r>
                    </a:p>
                  </a:txBody>
                  <a:tcPr marL="36576" marR="36576" marT="36576" marB="36576">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a:solidFill>
                            <a:srgbClr val="000000"/>
                          </a:solidFill>
                          <a:effectLst/>
                          <a:latin typeface="Comic Sans MS" pitchFamily="66" charset="0"/>
                        </a:rPr>
                        <a:t>Strong, good, chemical and heat resistant, sticks to other materials as well.</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dirty="0">
                          <a:solidFill>
                            <a:srgbClr val="000000"/>
                          </a:solidFill>
                          <a:effectLst/>
                          <a:latin typeface="Comic Sans MS" pitchFamily="66" charset="0"/>
                        </a:rPr>
                        <a:t>Adhesive glue, covering </a:t>
                      </a:r>
                    </a:p>
                    <a:p>
                      <a:pPr marR="0" indent="0" algn="l" rtl="0">
                        <a:spcBef>
                          <a:spcPts val="0"/>
                        </a:spcBef>
                        <a:spcAft>
                          <a:spcPts val="0"/>
                        </a:spcAft>
                      </a:pPr>
                      <a:r>
                        <a:rPr lang="en-GB" sz="1000" kern="1400" dirty="0">
                          <a:solidFill>
                            <a:srgbClr val="000000"/>
                          </a:solidFill>
                          <a:effectLst/>
                          <a:latin typeface="Comic Sans MS" pitchFamily="66" charset="0"/>
                        </a:rPr>
                        <a:t>electronic </a:t>
                      </a:r>
                    </a:p>
                    <a:p>
                      <a:pPr marR="0" indent="0" algn="l" rtl="0">
                        <a:spcBef>
                          <a:spcPts val="0"/>
                        </a:spcBef>
                        <a:spcAft>
                          <a:spcPts val="0"/>
                        </a:spcAft>
                      </a:pPr>
                      <a:r>
                        <a:rPr lang="en-GB" sz="1000" kern="1400" dirty="0">
                          <a:solidFill>
                            <a:srgbClr val="000000"/>
                          </a:solidFill>
                          <a:effectLst/>
                          <a:latin typeface="Comic Sans MS" pitchFamily="66" charset="0"/>
                        </a:rPr>
                        <a:t>components such as </a:t>
                      </a:r>
                    </a:p>
                    <a:p>
                      <a:pPr marR="0" indent="0" algn="l" rtl="0">
                        <a:spcBef>
                          <a:spcPts val="0"/>
                        </a:spcBef>
                        <a:spcAft>
                          <a:spcPts val="0"/>
                        </a:spcAft>
                      </a:pPr>
                      <a:r>
                        <a:rPr lang="en-GB" sz="1000" kern="1400" dirty="0">
                          <a:solidFill>
                            <a:srgbClr val="000000"/>
                          </a:solidFill>
                          <a:effectLst/>
                          <a:latin typeface="Comic Sans MS" pitchFamily="66" charset="0"/>
                        </a:rPr>
                        <a:t>microchips</a:t>
                      </a:r>
                    </a:p>
                  </a:txBody>
                  <a:tcPr marL="36576" marR="36576" marT="36576" marB="36576">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Control 1"/>
          <p:cNvSpPr>
            <a:spLocks noChangeArrowheads="1" noChangeShapeType="1"/>
          </p:cNvSpPr>
          <p:nvPr/>
        </p:nvSpPr>
        <p:spPr bwMode="auto">
          <a:xfrm>
            <a:off x="-192088" y="10267950"/>
            <a:ext cx="3168651" cy="171767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9" name="Table 8"/>
          <p:cNvGraphicFramePr>
            <a:graphicFrameLocks noGrp="1"/>
          </p:cNvGraphicFramePr>
          <p:nvPr>
            <p:extLst>
              <p:ext uri="{D42A27DB-BD31-4B8C-83A1-F6EECF244321}">
                <p14:modId xmlns:p14="http://schemas.microsoft.com/office/powerpoint/2010/main" val="3371014564"/>
              </p:ext>
            </p:extLst>
          </p:nvPr>
        </p:nvGraphicFramePr>
        <p:xfrm>
          <a:off x="4618928" y="4389824"/>
          <a:ext cx="3453534" cy="1985966"/>
        </p:xfrm>
        <a:graphic>
          <a:graphicData uri="http://schemas.openxmlformats.org/drawingml/2006/table">
            <a:tbl>
              <a:tblPr/>
              <a:tblGrid>
                <a:gridCol w="1089589"/>
                <a:gridCol w="1245238"/>
                <a:gridCol w="1118707"/>
              </a:tblGrid>
              <a:tr h="242090">
                <a:tc>
                  <a:txBody>
                    <a:bodyPr/>
                    <a:lstStyle/>
                    <a:p>
                      <a:pPr marR="0" indent="0" algn="l" rtl="0">
                        <a:spcBef>
                          <a:spcPts val="0"/>
                        </a:spcBef>
                        <a:spcAft>
                          <a:spcPts val="0"/>
                        </a:spcAft>
                      </a:pPr>
                      <a:r>
                        <a:rPr lang="en-GB" sz="1000" b="1" kern="1400" dirty="0">
                          <a:solidFill>
                            <a:srgbClr val="000000"/>
                          </a:solidFill>
                          <a:effectLst/>
                          <a:latin typeface="Comic Sans MS" pitchFamily="66" charset="0"/>
                        </a:rPr>
                        <a:t>Plastic</a:t>
                      </a:r>
                      <a:endParaRPr lang="en-GB" sz="1000" kern="1400" dirty="0">
                        <a:solidFill>
                          <a:srgbClr val="000000"/>
                        </a:solidFill>
                        <a:effectLst/>
                        <a:latin typeface="Comic Sans MS" pitchFamily="66" charset="0"/>
                      </a:endParaRPr>
                    </a:p>
                  </a:txBody>
                  <a:tcPr marL="36576" marR="36576" marT="36576" marB="36576">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b="1" kern="1400" dirty="0">
                          <a:solidFill>
                            <a:srgbClr val="000000"/>
                          </a:solidFill>
                          <a:effectLst/>
                          <a:latin typeface="Comic Sans MS" pitchFamily="66" charset="0"/>
                        </a:rPr>
                        <a:t>Properties</a:t>
                      </a:r>
                      <a:endParaRPr lang="en-GB" sz="1000" kern="1400" dirty="0">
                        <a:solidFill>
                          <a:srgbClr val="000000"/>
                        </a:solidFill>
                        <a:effectLst/>
                        <a:latin typeface="Comic Sans MS" pitchFamily="66"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b="1" kern="1400">
                          <a:solidFill>
                            <a:srgbClr val="000000"/>
                          </a:solidFill>
                          <a:effectLst/>
                          <a:latin typeface="Comic Sans MS" pitchFamily="66" charset="0"/>
                        </a:rPr>
                        <a:t>Uses</a:t>
                      </a:r>
                      <a:endParaRPr lang="en-GB" sz="1000" kern="1400">
                        <a:solidFill>
                          <a:srgbClr val="000000"/>
                        </a:solidFill>
                        <a:effectLst/>
                        <a:latin typeface="Comic Sans MS" pitchFamily="66" charset="0"/>
                      </a:endParaRPr>
                    </a:p>
                  </a:txBody>
                  <a:tcPr marL="36576" marR="36576" marT="36576" marB="36576">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2825">
                <a:tc>
                  <a:txBody>
                    <a:bodyPr/>
                    <a:lstStyle/>
                    <a:p>
                      <a:pPr marR="0" indent="0" algn="l" rtl="0">
                        <a:spcBef>
                          <a:spcPts val="0"/>
                        </a:spcBef>
                        <a:spcAft>
                          <a:spcPts val="0"/>
                        </a:spcAft>
                      </a:pPr>
                      <a:r>
                        <a:rPr lang="en-GB" sz="1000" kern="1400">
                          <a:solidFill>
                            <a:srgbClr val="000000"/>
                          </a:solidFill>
                          <a:effectLst/>
                          <a:latin typeface="Comic Sans MS" pitchFamily="66" charset="0"/>
                        </a:rPr>
                        <a:t>Melamine </a:t>
                      </a:r>
                    </a:p>
                    <a:p>
                      <a:pPr marR="0" indent="0" algn="l" rtl="0">
                        <a:spcBef>
                          <a:spcPts val="0"/>
                        </a:spcBef>
                        <a:spcAft>
                          <a:spcPts val="0"/>
                        </a:spcAft>
                      </a:pPr>
                      <a:r>
                        <a:rPr lang="en-GB" sz="1000" kern="1400">
                          <a:solidFill>
                            <a:srgbClr val="000000"/>
                          </a:solidFill>
                          <a:effectLst/>
                          <a:latin typeface="Comic Sans MS" pitchFamily="66" charset="0"/>
                        </a:rPr>
                        <a:t>Formaldehyde</a:t>
                      </a:r>
                    </a:p>
                  </a:txBody>
                  <a:tcPr marL="36576" marR="36576" marT="36576" marB="36576">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dirty="0">
                          <a:solidFill>
                            <a:srgbClr val="000000"/>
                          </a:solidFill>
                          <a:effectLst/>
                          <a:latin typeface="Comic Sans MS" pitchFamily="66" charset="0"/>
                        </a:rPr>
                        <a:t>Rigid, scratch </a:t>
                      </a:r>
                    </a:p>
                    <a:p>
                      <a:pPr marR="0" indent="0" algn="l" rtl="0">
                        <a:spcBef>
                          <a:spcPts val="0"/>
                        </a:spcBef>
                        <a:spcAft>
                          <a:spcPts val="0"/>
                        </a:spcAft>
                      </a:pPr>
                      <a:r>
                        <a:rPr lang="en-GB" sz="1000" kern="1400" dirty="0">
                          <a:solidFill>
                            <a:srgbClr val="000000"/>
                          </a:solidFill>
                          <a:effectLst/>
                          <a:latin typeface="Comic Sans MS" pitchFamily="66" charset="0"/>
                        </a:rPr>
                        <a:t>resistant, water and stain resistant.</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a:solidFill>
                            <a:srgbClr val="000000"/>
                          </a:solidFill>
                          <a:effectLst/>
                          <a:latin typeface="Comic Sans MS" pitchFamily="66" charset="0"/>
                        </a:rPr>
                        <a:t>Tableware </a:t>
                      </a:r>
                    </a:p>
                    <a:p>
                      <a:pPr marR="0" indent="0" algn="l" rtl="0">
                        <a:spcBef>
                          <a:spcPts val="0"/>
                        </a:spcBef>
                        <a:spcAft>
                          <a:spcPts val="0"/>
                        </a:spcAft>
                      </a:pPr>
                      <a:r>
                        <a:rPr lang="en-GB" sz="1000" kern="1400">
                          <a:solidFill>
                            <a:srgbClr val="000000"/>
                          </a:solidFill>
                          <a:effectLst/>
                          <a:latin typeface="Comic Sans MS" pitchFamily="66" charset="0"/>
                        </a:rPr>
                        <a:t>laminates, top </a:t>
                      </a:r>
                    </a:p>
                    <a:p>
                      <a:pPr marR="0" indent="0" algn="l" rtl="0">
                        <a:spcBef>
                          <a:spcPts val="0"/>
                        </a:spcBef>
                        <a:spcAft>
                          <a:spcPts val="0"/>
                        </a:spcAft>
                      </a:pPr>
                      <a:r>
                        <a:rPr lang="en-GB" sz="1000" kern="1400">
                          <a:solidFill>
                            <a:srgbClr val="000000"/>
                          </a:solidFill>
                          <a:effectLst/>
                          <a:latin typeface="Comic Sans MS" pitchFamily="66" charset="0"/>
                        </a:rPr>
                        <a:t>coatings on </a:t>
                      </a:r>
                    </a:p>
                    <a:p>
                      <a:pPr marR="0" indent="0" algn="l" rtl="0">
                        <a:spcBef>
                          <a:spcPts val="0"/>
                        </a:spcBef>
                        <a:spcAft>
                          <a:spcPts val="0"/>
                        </a:spcAft>
                      </a:pPr>
                      <a:r>
                        <a:rPr lang="en-GB" sz="1000" kern="1400">
                          <a:solidFill>
                            <a:srgbClr val="000000"/>
                          </a:solidFill>
                          <a:effectLst/>
                          <a:latin typeface="Comic Sans MS" pitchFamily="66" charset="0"/>
                        </a:rPr>
                        <a:t>products.</a:t>
                      </a:r>
                    </a:p>
                  </a:txBody>
                  <a:tcPr marL="36576" marR="36576" marT="36576" marB="36576">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1051">
                <a:tc>
                  <a:txBody>
                    <a:bodyPr/>
                    <a:lstStyle/>
                    <a:p>
                      <a:pPr marR="0" indent="0" algn="l" rtl="0">
                        <a:spcBef>
                          <a:spcPts val="0"/>
                        </a:spcBef>
                        <a:spcAft>
                          <a:spcPts val="0"/>
                        </a:spcAft>
                      </a:pPr>
                      <a:r>
                        <a:rPr lang="en-GB" sz="1000" kern="1400">
                          <a:solidFill>
                            <a:srgbClr val="000000"/>
                          </a:solidFill>
                          <a:effectLst/>
                          <a:latin typeface="Comic Sans MS" pitchFamily="66" charset="0"/>
                        </a:rPr>
                        <a:t>Urea </a:t>
                      </a:r>
                    </a:p>
                    <a:p>
                      <a:pPr marR="0" indent="0" algn="l" rtl="0">
                        <a:spcBef>
                          <a:spcPts val="0"/>
                        </a:spcBef>
                        <a:spcAft>
                          <a:spcPts val="0"/>
                        </a:spcAft>
                      </a:pPr>
                      <a:r>
                        <a:rPr lang="en-GB" sz="1000" kern="1400">
                          <a:solidFill>
                            <a:srgbClr val="000000"/>
                          </a:solidFill>
                          <a:effectLst/>
                          <a:latin typeface="Comic Sans MS" pitchFamily="66" charset="0"/>
                        </a:rPr>
                        <a:t>Formaldehyde</a:t>
                      </a:r>
                    </a:p>
                  </a:txBody>
                  <a:tcPr marL="36576" marR="36576" marT="36576" marB="36576">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a:solidFill>
                            <a:srgbClr val="000000"/>
                          </a:solidFill>
                          <a:effectLst/>
                          <a:latin typeface="Comic Sans MS" pitchFamily="66" charset="0"/>
                        </a:rPr>
                        <a:t>Rigid, hard, strong, heat </a:t>
                      </a:r>
                    </a:p>
                    <a:p>
                      <a:pPr marR="0" indent="0" algn="l" rtl="0">
                        <a:spcBef>
                          <a:spcPts val="0"/>
                        </a:spcBef>
                        <a:spcAft>
                          <a:spcPts val="0"/>
                        </a:spcAft>
                      </a:pPr>
                      <a:r>
                        <a:rPr lang="en-GB" sz="1000" kern="1400">
                          <a:solidFill>
                            <a:srgbClr val="000000"/>
                          </a:solidFill>
                          <a:effectLst/>
                          <a:latin typeface="Comic Sans MS" pitchFamily="66" charset="0"/>
                        </a:rPr>
                        <a:t>resistant, does not bend when heated, good </a:t>
                      </a:r>
                    </a:p>
                    <a:p>
                      <a:pPr marR="0" indent="0" algn="l" rtl="0">
                        <a:spcBef>
                          <a:spcPts val="0"/>
                        </a:spcBef>
                        <a:spcAft>
                          <a:spcPts val="0"/>
                        </a:spcAft>
                      </a:pPr>
                      <a:r>
                        <a:rPr lang="en-GB" sz="1000" kern="1400">
                          <a:solidFill>
                            <a:srgbClr val="000000"/>
                          </a:solidFill>
                          <a:effectLst/>
                          <a:latin typeface="Comic Sans MS" pitchFamily="66" charset="0"/>
                        </a:rPr>
                        <a:t>electrical insulator.</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000" kern="1400" dirty="0">
                          <a:solidFill>
                            <a:srgbClr val="000000"/>
                          </a:solidFill>
                          <a:effectLst/>
                          <a:latin typeface="Comic Sans MS" pitchFamily="66" charset="0"/>
                        </a:rPr>
                        <a:t>Electrical plugs, sockets, door knobs.</a:t>
                      </a:r>
                    </a:p>
                  </a:txBody>
                  <a:tcPr marL="36576" marR="36576" marT="36576" marB="36576">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0" name="Control 2"/>
          <p:cNvSpPr>
            <a:spLocks noChangeArrowheads="1" noChangeShapeType="1"/>
          </p:cNvSpPr>
          <p:nvPr/>
        </p:nvSpPr>
        <p:spPr bwMode="auto">
          <a:xfrm>
            <a:off x="3033713" y="10075863"/>
            <a:ext cx="3195637" cy="1863725"/>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11" name="Slide Number Placeholder 10"/>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2</a:t>
            </a:fld>
            <a:endParaRPr kumimoji="0" lang="en-US"/>
          </a:p>
        </p:txBody>
      </p:sp>
    </p:spTree>
    <p:extLst>
      <p:ext uri="{BB962C8B-B14F-4D97-AF65-F5344CB8AC3E}">
        <p14:creationId xmlns:p14="http://schemas.microsoft.com/office/powerpoint/2010/main" val="3548428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3</a:t>
            </a:fld>
            <a:endParaRPr kumimoji="0" lang="en-US"/>
          </a:p>
        </p:txBody>
      </p:sp>
      <p:sp>
        <p:nvSpPr>
          <p:cNvPr id="3" name="TextBox 2"/>
          <p:cNvSpPr txBox="1"/>
          <p:nvPr/>
        </p:nvSpPr>
        <p:spPr>
          <a:xfrm>
            <a:off x="517352" y="620688"/>
            <a:ext cx="7848872" cy="938719"/>
          </a:xfrm>
          <a:prstGeom prst="rect">
            <a:avLst/>
          </a:prstGeom>
          <a:noFill/>
        </p:spPr>
        <p:txBody>
          <a:bodyPr wrap="square" rtlCol="0">
            <a:spAutoFit/>
          </a:bodyPr>
          <a:lstStyle/>
          <a:p>
            <a:r>
              <a:rPr lang="en-GB" sz="1100" b="1" dirty="0" smtClean="0">
                <a:solidFill>
                  <a:schemeClr val="accent2"/>
                </a:solidFill>
                <a:latin typeface="Comic Sans MS" pitchFamily="66" charset="0"/>
              </a:rPr>
              <a:t>Thermoplastics</a:t>
            </a:r>
          </a:p>
          <a:p>
            <a:r>
              <a:rPr lang="en-GB" sz="1100" dirty="0">
                <a:latin typeface="Comic Sans MS" pitchFamily="66" charset="0"/>
              </a:rPr>
              <a:t>Thermoplastics soften when heated, can then be shaped, and then harden as they cool.  With this type of plastic the softening and hardening can be repeated many times over.  When a thermoplastic has been re-heated it will return to it’s original shape unless it has been permanently damaged by excessive heat or deformation.  This characteristic of thermoplastics of re-heating is known as Plastic Memory (i.e. it remembers what its original shape was</a:t>
            </a:r>
            <a:r>
              <a:rPr lang="en-GB" sz="1100" dirty="0" smtClean="0">
                <a:latin typeface="Comic Sans MS" pitchFamily="66" charset="0"/>
              </a:rPr>
              <a:t>).</a:t>
            </a:r>
            <a:endParaRPr lang="en-GB" sz="1100" dirty="0">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231040291"/>
              </p:ext>
            </p:extLst>
          </p:nvPr>
        </p:nvGraphicFramePr>
        <p:xfrm>
          <a:off x="1393788" y="1559407"/>
          <a:ext cx="6096000" cy="4754880"/>
        </p:xfrm>
        <a:graphic>
          <a:graphicData uri="http://schemas.openxmlformats.org/drawingml/2006/table">
            <a:tbl>
              <a:tblPr firstRow="1" bandRow="1">
                <a:tableStyleId>{7E9639D4-E3E2-4D34-9284-5A2195B3D0D7}</a:tableStyleId>
              </a:tblPr>
              <a:tblGrid>
                <a:gridCol w="1306004"/>
                <a:gridCol w="2757996"/>
                <a:gridCol w="2032000"/>
              </a:tblGrid>
              <a:tr h="370840">
                <a:tc>
                  <a:txBody>
                    <a:bodyPr/>
                    <a:lstStyle/>
                    <a:p>
                      <a:pPr algn="ctr"/>
                      <a:r>
                        <a:rPr lang="en-GB" sz="1200" dirty="0" smtClean="0">
                          <a:latin typeface="Comic Sans MS" pitchFamily="66" charset="0"/>
                        </a:rPr>
                        <a:t>Material</a:t>
                      </a:r>
                      <a:endParaRPr lang="en-GB"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Comic Sans MS" pitchFamily="66" charset="0"/>
                        </a:rPr>
                        <a:t>Properties</a:t>
                      </a:r>
                      <a:r>
                        <a:rPr lang="en-GB" sz="1200" baseline="0" dirty="0" smtClean="0">
                          <a:latin typeface="Comic Sans MS" pitchFamily="66" charset="0"/>
                        </a:rPr>
                        <a:t> and working characteristics</a:t>
                      </a:r>
                      <a:endParaRPr lang="en-GB"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smtClean="0">
                          <a:latin typeface="Comic Sans MS" pitchFamily="66" charset="0"/>
                        </a:rPr>
                        <a:t>Uses</a:t>
                      </a:r>
                      <a:endParaRPr lang="en-GB" sz="12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000" b="1" dirty="0" smtClean="0">
                          <a:latin typeface="Comic Sans MS" pitchFamily="66" charset="0"/>
                        </a:rPr>
                        <a:t>Polythene</a:t>
                      </a:r>
                    </a:p>
                    <a:p>
                      <a:r>
                        <a:rPr lang="en-GB" sz="1000" dirty="0" smtClean="0">
                          <a:latin typeface="Comic Sans MS" pitchFamily="66" charset="0"/>
                        </a:rPr>
                        <a:t>(LDPE)</a:t>
                      </a:r>
                    </a:p>
                    <a:p>
                      <a:r>
                        <a:rPr lang="en-GB" sz="1000" dirty="0" smtClean="0">
                          <a:latin typeface="Comic Sans MS" pitchFamily="66" charset="0"/>
                        </a:rPr>
                        <a:t>(HDPE)</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b="1" dirty="0" smtClean="0">
                          <a:latin typeface="Comic Sans MS" pitchFamily="66" charset="0"/>
                        </a:rPr>
                        <a:t>Low density</a:t>
                      </a:r>
                      <a:r>
                        <a:rPr lang="en-GB" sz="1000" dirty="0" smtClean="0">
                          <a:latin typeface="Comic Sans MS" pitchFamily="66" charset="0"/>
                        </a:rPr>
                        <a:t>:</a:t>
                      </a:r>
                      <a:r>
                        <a:rPr lang="en-GB" sz="1000" baseline="0" dirty="0" smtClean="0">
                          <a:latin typeface="Comic Sans MS" pitchFamily="66" charset="0"/>
                        </a:rPr>
                        <a:t> tough, common plastic, good chemical resistance, flexible, soft, electrical insulator, available in a wide range of colours.</a:t>
                      </a:r>
                    </a:p>
                    <a:p>
                      <a:r>
                        <a:rPr lang="en-GB" sz="1000" b="1" baseline="0" dirty="0" smtClean="0">
                          <a:latin typeface="Comic Sans MS" pitchFamily="66" charset="0"/>
                        </a:rPr>
                        <a:t>High density</a:t>
                      </a:r>
                      <a:r>
                        <a:rPr lang="en-GB" sz="1000" baseline="0" dirty="0" smtClean="0">
                          <a:latin typeface="Comic Sans MS" pitchFamily="66" charset="0"/>
                        </a:rPr>
                        <a:t>: Stiffer, harder, waxy feel.</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err="1" smtClean="0">
                          <a:latin typeface="Comic Sans MS" pitchFamily="66" charset="0"/>
                        </a:rPr>
                        <a:t>Squeezy</a:t>
                      </a:r>
                      <a:r>
                        <a:rPr lang="en-GB" sz="1000" baseline="0" dirty="0" smtClean="0">
                          <a:latin typeface="Comic Sans MS" pitchFamily="66" charset="0"/>
                        </a:rPr>
                        <a:t> bottles, toys, packaging film, carrier bags and TV cable.</a:t>
                      </a:r>
                    </a:p>
                    <a:p>
                      <a:endParaRPr lang="en-GB" sz="1000" baseline="0" dirty="0" smtClean="0">
                        <a:latin typeface="Comic Sans MS" pitchFamily="66" charset="0"/>
                      </a:endParaRPr>
                    </a:p>
                    <a:p>
                      <a:r>
                        <a:rPr lang="en-GB" sz="1000" baseline="0" dirty="0" smtClean="0">
                          <a:latin typeface="Comic Sans MS" pitchFamily="66" charset="0"/>
                        </a:rPr>
                        <a:t>Milk Crates, bottles, pipes, buckets and bowls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000" b="1" dirty="0" smtClean="0">
                          <a:latin typeface="Comic Sans MS" pitchFamily="66" charset="0"/>
                        </a:rPr>
                        <a:t>Polypropylene</a:t>
                      </a:r>
                      <a:endParaRPr lang="en-GB" sz="1000" b="1"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Light,</a:t>
                      </a:r>
                      <a:r>
                        <a:rPr lang="en-GB" sz="1000" baseline="0" dirty="0" smtClean="0">
                          <a:latin typeface="Comic Sans MS" pitchFamily="66" charset="0"/>
                        </a:rPr>
                        <a:t> hard, impact resistant, easily joined, welded, bending, good mechanically</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Medical equipment, syringes, containers, string, rope, nets, crates, chair shells, kitchenware.</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000" b="1" dirty="0" smtClean="0">
                          <a:latin typeface="Comic Sans MS" pitchFamily="66" charset="0"/>
                        </a:rPr>
                        <a:t>Polystyrene</a:t>
                      </a:r>
                    </a:p>
                    <a:p>
                      <a:r>
                        <a:rPr lang="en-GB" sz="1000" dirty="0" smtClean="0">
                          <a:latin typeface="Comic Sans MS" pitchFamily="66" charset="0"/>
                        </a:rPr>
                        <a:t>(PS)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Light, hard, stiff, colourless, transparent,</a:t>
                      </a:r>
                      <a:r>
                        <a:rPr lang="en-GB" sz="1000" baseline="0" dirty="0" smtClean="0">
                          <a:latin typeface="Comic Sans MS" pitchFamily="66" charset="0"/>
                        </a:rPr>
                        <a:t> brittle, safe with food, good water resistance.</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Model kits, packaging, disposable plates, cups , utensils.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5025">
                <a:tc>
                  <a:txBody>
                    <a:bodyPr/>
                    <a:lstStyle/>
                    <a:p>
                      <a:r>
                        <a:rPr lang="en-GB" sz="1000" b="1" dirty="0" smtClean="0">
                          <a:latin typeface="Comic Sans MS" pitchFamily="66" charset="0"/>
                        </a:rPr>
                        <a:t>Polyvinyl chloride</a:t>
                      </a:r>
                    </a:p>
                    <a:p>
                      <a:r>
                        <a:rPr lang="en-GB" sz="1000" dirty="0" smtClean="0">
                          <a:latin typeface="Comic Sans MS" pitchFamily="66" charset="0"/>
                        </a:rPr>
                        <a:t>(UPVC)</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Good chemical resistance,</a:t>
                      </a:r>
                      <a:r>
                        <a:rPr lang="en-GB" sz="1000" baseline="0" dirty="0" smtClean="0">
                          <a:latin typeface="Comic Sans MS" pitchFamily="66" charset="0"/>
                        </a:rPr>
                        <a:t> weather resistance, stiff, hard, tough, lightweight, wide colour choice.</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Pipes, guttering, bottles, shoe soles, roofing sheets, records, window frames.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000" b="1" dirty="0" smtClean="0">
                          <a:latin typeface="Comic Sans MS" pitchFamily="66" charset="0"/>
                        </a:rPr>
                        <a:t>Acrylic</a:t>
                      </a:r>
                      <a:endParaRPr lang="en-GB" sz="1000" b="1"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Stiff, hard, brittle, very durable, scratches</a:t>
                      </a:r>
                      <a:r>
                        <a:rPr lang="en-GB" sz="1000" baseline="0" dirty="0" smtClean="0">
                          <a:latin typeface="Comic Sans MS" pitchFamily="66" charset="0"/>
                        </a:rPr>
                        <a:t> easily, polishes well, wide range of colours.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Light units,</a:t>
                      </a:r>
                      <a:r>
                        <a:rPr lang="en-GB" sz="1000" baseline="0" dirty="0" smtClean="0">
                          <a:latin typeface="Comic Sans MS" pitchFamily="66" charset="0"/>
                        </a:rPr>
                        <a:t> windows, car lights/reflectors.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000" b="1" dirty="0" err="1" smtClean="0">
                          <a:latin typeface="Comic Sans MS" pitchFamily="66" charset="0"/>
                        </a:rPr>
                        <a:t>Polymide</a:t>
                      </a:r>
                      <a:endParaRPr lang="en-GB" sz="1000" b="1" dirty="0" smtClean="0">
                        <a:latin typeface="Comic Sans MS" pitchFamily="66" charset="0"/>
                      </a:endParaRPr>
                    </a:p>
                    <a:p>
                      <a:r>
                        <a:rPr lang="en-GB" sz="1000" dirty="0" smtClean="0">
                          <a:latin typeface="Comic Sans MS" pitchFamily="66" charset="0"/>
                        </a:rPr>
                        <a:t>(Nylon)</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Creamy colour, hard,</a:t>
                      </a:r>
                      <a:r>
                        <a:rPr lang="en-GB" sz="1000" baseline="0" dirty="0" smtClean="0">
                          <a:latin typeface="Comic Sans MS" pitchFamily="66" charset="0"/>
                        </a:rPr>
                        <a:t> tough, resilient to wear,</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Bearings, gear wheels, combs, hinges.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000" dirty="0" smtClean="0">
                          <a:latin typeface="Comic Sans MS" pitchFamily="66" charset="0"/>
                        </a:rPr>
                        <a:t>Acrylonitrile </a:t>
                      </a:r>
                      <a:r>
                        <a:rPr lang="en-GB" sz="1000" dirty="0" err="1" smtClean="0">
                          <a:latin typeface="Comic Sans MS" pitchFamily="66" charset="0"/>
                        </a:rPr>
                        <a:t>butadienestyrene</a:t>
                      </a:r>
                      <a:endParaRPr lang="en-GB" sz="1000" dirty="0" smtClean="0">
                        <a:latin typeface="Comic Sans MS" pitchFamily="66" charset="0"/>
                      </a:endParaRPr>
                    </a:p>
                    <a:p>
                      <a:r>
                        <a:rPr lang="en-GB" sz="1000" dirty="0" smtClean="0">
                          <a:latin typeface="Comic Sans MS" pitchFamily="66" charset="0"/>
                        </a:rPr>
                        <a:t>(ABS)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High impact strength</a:t>
                      </a:r>
                      <a:r>
                        <a:rPr lang="en-GB" sz="1000" baseline="0" dirty="0" smtClean="0">
                          <a:latin typeface="Comic Sans MS" pitchFamily="66" charset="0"/>
                        </a:rPr>
                        <a:t> and toughness, scratch resistant, light and durable, good appearance, high surface finish.</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smtClean="0">
                          <a:latin typeface="Comic Sans MS" pitchFamily="66" charset="0"/>
                        </a:rPr>
                        <a:t>Kitchen ware, camera cases, toys, safety helmets, car components, telephones.</a:t>
                      </a:r>
                      <a:endParaRPr lang="en-GB" sz="1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8407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4</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Tools for use with Plastics (saws)</a:t>
            </a:r>
            <a:endParaRPr lang="en-GB" b="1" u="sng" dirty="0">
              <a:solidFill>
                <a:schemeClr val="accent2"/>
              </a:solidFill>
              <a:latin typeface="Comic Sans MS" pitchFamily="66" charset="0"/>
            </a:endParaRPr>
          </a:p>
        </p:txBody>
      </p:sp>
      <p:sp>
        <p:nvSpPr>
          <p:cNvPr id="4" name="TextBox 3"/>
          <p:cNvSpPr txBox="1"/>
          <p:nvPr/>
        </p:nvSpPr>
        <p:spPr>
          <a:xfrm>
            <a:off x="467544" y="908720"/>
            <a:ext cx="8064896" cy="1384995"/>
          </a:xfrm>
          <a:prstGeom prst="rect">
            <a:avLst/>
          </a:prstGeom>
          <a:noFill/>
        </p:spPr>
        <p:txBody>
          <a:bodyPr wrap="square" rtlCol="0">
            <a:spAutoFit/>
          </a:bodyPr>
          <a:lstStyle/>
          <a:p>
            <a:r>
              <a:rPr lang="en-GB" sz="1100" dirty="0">
                <a:latin typeface="Comic Sans MS" pitchFamily="66" charset="0"/>
              </a:rPr>
              <a:t>In the school workshop the most common method of cutting acrylic is by sawing.  Fine toothed saws like the coping saw,  hacksaw and junior hacksaw are the most suitable.  Sawing must be done carefully and steadily to avoid chipping and splintering the material.</a:t>
            </a:r>
          </a:p>
          <a:p>
            <a:r>
              <a:rPr lang="en-GB" sz="1100" dirty="0">
                <a:latin typeface="Comic Sans MS" pitchFamily="66" charset="0"/>
              </a:rPr>
              <a:t> </a:t>
            </a:r>
          </a:p>
          <a:p>
            <a:r>
              <a:rPr lang="en-GB" sz="1100" dirty="0">
                <a:latin typeface="Comic Sans MS" pitchFamily="66" charset="0"/>
              </a:rPr>
              <a:t>The band saw can also be used but is only to be used by the teacher.</a:t>
            </a:r>
          </a:p>
          <a:p>
            <a:r>
              <a:rPr lang="en-GB" sz="1100" dirty="0">
                <a:latin typeface="Comic Sans MS" pitchFamily="66" charset="0"/>
              </a:rPr>
              <a:t> </a:t>
            </a:r>
          </a:p>
          <a:p>
            <a:endParaRPr lang="en-GB" dirty="0"/>
          </a:p>
        </p:txBody>
      </p:sp>
      <p:sp>
        <p:nvSpPr>
          <p:cNvPr id="5" name="TextBox 4"/>
          <p:cNvSpPr txBox="1"/>
          <p:nvPr/>
        </p:nvSpPr>
        <p:spPr>
          <a:xfrm>
            <a:off x="539552" y="1988840"/>
            <a:ext cx="3675258" cy="769441"/>
          </a:xfrm>
          <a:prstGeom prst="rect">
            <a:avLst/>
          </a:prstGeom>
          <a:noFill/>
        </p:spPr>
        <p:txBody>
          <a:bodyPr wrap="square" rtlCol="0">
            <a:spAutoFit/>
          </a:bodyPr>
          <a:lstStyle/>
          <a:p>
            <a:r>
              <a:rPr lang="en-GB" sz="1100" b="1" dirty="0">
                <a:solidFill>
                  <a:srgbClr val="00B050"/>
                </a:solidFill>
                <a:latin typeface="Comic Sans MS" pitchFamily="66" charset="0"/>
              </a:rPr>
              <a:t>Hacksaw</a:t>
            </a:r>
            <a:endParaRPr lang="en-GB" sz="1100" dirty="0">
              <a:solidFill>
                <a:srgbClr val="00B050"/>
              </a:solidFill>
              <a:latin typeface="Comic Sans MS" pitchFamily="66" charset="0"/>
            </a:endParaRPr>
          </a:p>
          <a:p>
            <a:r>
              <a:rPr lang="en-GB" sz="1100" dirty="0">
                <a:latin typeface="Comic Sans MS" pitchFamily="66" charset="0"/>
              </a:rPr>
              <a:t>The hacksaw is used for general cutting of metal bar, tubes, etc. The blade is easily removed by slackening or tightening of the front wing nut</a:t>
            </a:r>
            <a:r>
              <a:rPr lang="en-GB" sz="1100" dirty="0" smtClean="0">
                <a:latin typeface="Comic Sans MS" pitchFamily="66" charset="0"/>
              </a:rPr>
              <a:t>.</a:t>
            </a:r>
            <a:endParaRPr lang="en-GB" sz="1100" dirty="0">
              <a:latin typeface="Comic Sans MS" pitchFamily="66" charset="0"/>
            </a:endParaRPr>
          </a:p>
        </p:txBody>
      </p:sp>
      <p:grpSp>
        <p:nvGrpSpPr>
          <p:cNvPr id="6" name="Group 2"/>
          <p:cNvGrpSpPr>
            <a:grpSpLocks/>
          </p:cNvGrpSpPr>
          <p:nvPr/>
        </p:nvGrpSpPr>
        <p:grpSpPr bwMode="auto">
          <a:xfrm>
            <a:off x="4644008" y="1797297"/>
            <a:ext cx="2735262" cy="1152525"/>
            <a:chOff x="105655239" y="107688184"/>
            <a:chExt cx="4077096" cy="1877147"/>
          </a:xfrm>
        </p:grpSpPr>
        <p:pic>
          <p:nvPicPr>
            <p:cNvPr id="3075" name="Picture 3" descr="hacksa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318681" y="108455539"/>
              <a:ext cx="3413654" cy="11097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7" name="Line 4"/>
            <p:cNvSpPr>
              <a:spLocks noChangeShapeType="1"/>
            </p:cNvSpPr>
            <p:nvPr/>
          </p:nvSpPr>
          <p:spPr bwMode="auto">
            <a:xfrm>
              <a:off x="106195714" y="108356399"/>
              <a:ext cx="203201" cy="783772"/>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pic>
          <p:nvPicPr>
            <p:cNvPr id="3077" name="Picture 5" descr="wingn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655239" y="107688184"/>
              <a:ext cx="1261872" cy="6705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sp>
        <p:nvSpPr>
          <p:cNvPr id="10" name="TextBox 9"/>
          <p:cNvSpPr txBox="1"/>
          <p:nvPr/>
        </p:nvSpPr>
        <p:spPr>
          <a:xfrm>
            <a:off x="539552" y="3332892"/>
            <a:ext cx="3675258" cy="600164"/>
          </a:xfrm>
          <a:prstGeom prst="rect">
            <a:avLst/>
          </a:prstGeom>
          <a:noFill/>
        </p:spPr>
        <p:txBody>
          <a:bodyPr wrap="square" rtlCol="0">
            <a:spAutoFit/>
          </a:bodyPr>
          <a:lstStyle/>
          <a:p>
            <a:r>
              <a:rPr lang="en-GB" sz="1100" b="1" dirty="0">
                <a:solidFill>
                  <a:srgbClr val="00B050"/>
                </a:solidFill>
                <a:latin typeface="Comic Sans MS" pitchFamily="66" charset="0"/>
              </a:rPr>
              <a:t>Junior Hacksaw</a:t>
            </a:r>
            <a:endParaRPr lang="en-GB" sz="1100" dirty="0">
              <a:solidFill>
                <a:srgbClr val="00B050"/>
              </a:solidFill>
              <a:latin typeface="Comic Sans MS" pitchFamily="66" charset="0"/>
            </a:endParaRPr>
          </a:p>
          <a:p>
            <a:r>
              <a:rPr lang="en-GB" sz="1100" dirty="0">
                <a:latin typeface="Comic Sans MS" pitchFamily="66" charset="0"/>
              </a:rPr>
              <a:t>This type of saw is also used for cutting metal but is used for light work or where a hacksaw is too clumsy</a:t>
            </a:r>
            <a:r>
              <a:rPr lang="en-GB" sz="1100" dirty="0" smtClean="0">
                <a:latin typeface="Comic Sans MS" pitchFamily="66" charset="0"/>
              </a:rPr>
              <a:t>.</a:t>
            </a:r>
            <a:endParaRPr lang="en-GB" sz="1100" dirty="0">
              <a:latin typeface="Comic Sans MS" pitchFamily="66" charset="0"/>
            </a:endParaRPr>
          </a:p>
        </p:txBody>
      </p:sp>
      <p:sp>
        <p:nvSpPr>
          <p:cNvPr id="11" name="TextBox 10"/>
          <p:cNvSpPr txBox="1"/>
          <p:nvPr/>
        </p:nvSpPr>
        <p:spPr>
          <a:xfrm>
            <a:off x="539552" y="4509120"/>
            <a:ext cx="3675258" cy="1446550"/>
          </a:xfrm>
          <a:prstGeom prst="rect">
            <a:avLst/>
          </a:prstGeom>
          <a:noFill/>
        </p:spPr>
        <p:txBody>
          <a:bodyPr wrap="square" rtlCol="0">
            <a:spAutoFit/>
          </a:bodyPr>
          <a:lstStyle/>
          <a:p>
            <a:r>
              <a:rPr lang="en-GB" sz="1100" b="1" dirty="0">
                <a:solidFill>
                  <a:srgbClr val="00B050"/>
                </a:solidFill>
                <a:latin typeface="Comic Sans MS" pitchFamily="66" charset="0"/>
              </a:rPr>
              <a:t>Coping Saw</a:t>
            </a:r>
            <a:endParaRPr lang="en-GB" sz="1100" dirty="0">
              <a:solidFill>
                <a:srgbClr val="00B050"/>
              </a:solidFill>
              <a:latin typeface="Comic Sans MS" pitchFamily="66" charset="0"/>
            </a:endParaRPr>
          </a:p>
          <a:p>
            <a:r>
              <a:rPr lang="en-GB" sz="1100" dirty="0">
                <a:latin typeface="Comic Sans MS" pitchFamily="66" charset="0"/>
              </a:rPr>
              <a:t>The coping saw is used to cut curves and other awkward cuts in plastic or wood. It is also unique as it is one of only a few saws which has its teeth facing backwards.  In normal sawing the cut is made in the forward stroke but with the coping saw the cut is made on the backward stroke.</a:t>
            </a:r>
          </a:p>
          <a:p>
            <a:r>
              <a:rPr lang="en-GB" sz="1100" dirty="0">
                <a:latin typeface="Comic Sans MS" pitchFamily="66" charset="0"/>
              </a:rPr>
              <a:t> </a:t>
            </a:r>
          </a:p>
        </p:txBody>
      </p:sp>
      <p:pic>
        <p:nvPicPr>
          <p:cNvPr id="3078" name="Picture 6" descr="jnrhacksa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7293" y="3356992"/>
            <a:ext cx="2449512"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079" name="Picture 7" descr="coping%20sa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6171" y="4493419"/>
            <a:ext cx="2519362" cy="123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550003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5</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Tools for use with Plastics (filing)</a:t>
            </a:r>
            <a:endParaRPr lang="en-GB" b="1" u="sng" dirty="0">
              <a:solidFill>
                <a:schemeClr val="accent2"/>
              </a:solidFill>
              <a:latin typeface="Comic Sans MS" pitchFamily="66" charset="0"/>
            </a:endParaRPr>
          </a:p>
        </p:txBody>
      </p:sp>
      <p:sp>
        <p:nvSpPr>
          <p:cNvPr id="4" name="TextBox 3"/>
          <p:cNvSpPr txBox="1"/>
          <p:nvPr/>
        </p:nvSpPr>
        <p:spPr>
          <a:xfrm>
            <a:off x="467544" y="980728"/>
            <a:ext cx="6768752" cy="2631490"/>
          </a:xfrm>
          <a:prstGeom prst="rect">
            <a:avLst/>
          </a:prstGeom>
          <a:noFill/>
        </p:spPr>
        <p:txBody>
          <a:bodyPr wrap="square" rtlCol="0">
            <a:spAutoFit/>
          </a:bodyPr>
          <a:lstStyle/>
          <a:p>
            <a:r>
              <a:rPr lang="en-GB" sz="1100" dirty="0">
                <a:solidFill>
                  <a:srgbClr val="00B050"/>
                </a:solidFill>
                <a:latin typeface="Comic Sans MS" pitchFamily="66" charset="0"/>
              </a:rPr>
              <a:t>Files</a:t>
            </a:r>
            <a:r>
              <a:rPr lang="en-GB" sz="1100" dirty="0">
                <a:latin typeface="Comic Sans MS" pitchFamily="66" charset="0"/>
              </a:rPr>
              <a:t> are used to shape metal or plastic.</a:t>
            </a:r>
          </a:p>
          <a:p>
            <a:r>
              <a:rPr lang="en-GB" sz="1100" dirty="0">
                <a:latin typeface="Comic Sans MS" pitchFamily="66" charset="0"/>
              </a:rPr>
              <a:t>They are available in a number of different shapes and degrees of roughness</a:t>
            </a:r>
            <a:r>
              <a:rPr lang="en-GB" sz="1100" dirty="0" smtClean="0">
                <a:latin typeface="Comic Sans MS" pitchFamily="66" charset="0"/>
              </a:rPr>
              <a:t>.</a:t>
            </a:r>
          </a:p>
          <a:p>
            <a:endParaRPr lang="en-GB" sz="1100" dirty="0">
              <a:latin typeface="Comic Sans MS" pitchFamily="66" charset="0"/>
            </a:endParaRPr>
          </a:p>
          <a:p>
            <a:r>
              <a:rPr lang="en-GB" sz="1100" b="1" dirty="0">
                <a:latin typeface="Comic Sans MS" pitchFamily="66" charset="0"/>
              </a:rPr>
              <a:t>Stages in finishing an edge of acrylic</a:t>
            </a:r>
            <a:endParaRPr lang="en-GB" sz="1100" dirty="0">
              <a:latin typeface="Comic Sans MS" pitchFamily="66" charset="0"/>
            </a:endParaRPr>
          </a:p>
          <a:p>
            <a:r>
              <a:rPr lang="en-GB" sz="1100" dirty="0">
                <a:latin typeface="Comic Sans MS" pitchFamily="66" charset="0"/>
              </a:rPr>
              <a:t> </a:t>
            </a:r>
          </a:p>
          <a:p>
            <a:r>
              <a:rPr lang="en-GB" sz="1100" dirty="0">
                <a:latin typeface="Comic Sans MS" pitchFamily="66" charset="0"/>
              </a:rPr>
              <a:t>When acrylic plastics are cut they tend to have very rough edges, this is due to the fact that it is a very brittle material.  Brittle means that although it is very hard, it tends to break easily especially when sawing.  To ensure the plastic is finished with a clean smooth edge it is essential that the edges are finished in the following sequence.</a:t>
            </a:r>
          </a:p>
          <a:p>
            <a:r>
              <a:rPr lang="en-GB" sz="1100" b="1" dirty="0">
                <a:latin typeface="Comic Sans MS" pitchFamily="66" charset="0"/>
              </a:rPr>
              <a:t> </a:t>
            </a:r>
            <a:endParaRPr lang="en-GB" sz="1100" dirty="0">
              <a:latin typeface="Comic Sans MS" pitchFamily="66" charset="0"/>
            </a:endParaRPr>
          </a:p>
          <a:p>
            <a:r>
              <a:rPr lang="en-GB" sz="1100" b="1" dirty="0" smtClean="0">
                <a:latin typeface="Comic Sans MS" pitchFamily="66" charset="0"/>
              </a:rPr>
              <a:t>1	</a:t>
            </a:r>
            <a:r>
              <a:rPr lang="en-GB" sz="1100" b="1" dirty="0" smtClean="0">
                <a:solidFill>
                  <a:srgbClr val="00B050"/>
                </a:solidFill>
                <a:latin typeface="Comic Sans MS" pitchFamily="66" charset="0"/>
              </a:rPr>
              <a:t>Cross </a:t>
            </a:r>
            <a:r>
              <a:rPr lang="en-GB" sz="1100" b="1" dirty="0">
                <a:solidFill>
                  <a:srgbClr val="00B050"/>
                </a:solidFill>
                <a:latin typeface="Comic Sans MS" pitchFamily="66" charset="0"/>
              </a:rPr>
              <a:t>file </a:t>
            </a:r>
            <a:r>
              <a:rPr lang="en-GB" sz="1100" dirty="0">
                <a:latin typeface="Comic Sans MS" pitchFamily="66" charset="0"/>
              </a:rPr>
              <a:t>the edges to remove the majority of </a:t>
            </a:r>
            <a:r>
              <a:rPr lang="en-GB" sz="1100" dirty="0" smtClean="0">
                <a:latin typeface="Comic Sans MS" pitchFamily="66" charset="0"/>
              </a:rPr>
              <a:t>blemishes.</a:t>
            </a:r>
          </a:p>
          <a:p>
            <a:r>
              <a:rPr lang="en-GB" sz="1100" b="1" dirty="0" smtClean="0">
                <a:latin typeface="Comic Sans MS" pitchFamily="66" charset="0"/>
              </a:rPr>
              <a:t>2</a:t>
            </a:r>
            <a:r>
              <a:rPr lang="en-GB" sz="1100" b="1" dirty="0">
                <a:latin typeface="Comic Sans MS" pitchFamily="66" charset="0"/>
              </a:rPr>
              <a:t>	</a:t>
            </a:r>
            <a:r>
              <a:rPr lang="en-GB" sz="1100" b="1" dirty="0">
                <a:solidFill>
                  <a:srgbClr val="00B050"/>
                </a:solidFill>
                <a:latin typeface="Comic Sans MS" pitchFamily="66" charset="0"/>
              </a:rPr>
              <a:t>Draw file </a:t>
            </a:r>
            <a:r>
              <a:rPr lang="en-GB" sz="1100" dirty="0">
                <a:latin typeface="Comic Sans MS" pitchFamily="66" charset="0"/>
              </a:rPr>
              <a:t>the edges to remove the marks left from cross filing.</a:t>
            </a:r>
          </a:p>
          <a:p>
            <a:r>
              <a:rPr lang="en-GB" sz="1100" b="1" dirty="0" smtClean="0">
                <a:latin typeface="Comic Sans MS" pitchFamily="66" charset="0"/>
              </a:rPr>
              <a:t>3</a:t>
            </a:r>
            <a:r>
              <a:rPr lang="en-GB" sz="1100" b="1" dirty="0">
                <a:latin typeface="Comic Sans MS" pitchFamily="66" charset="0"/>
              </a:rPr>
              <a:t>	</a:t>
            </a:r>
            <a:r>
              <a:rPr lang="en-GB" sz="1100" dirty="0">
                <a:latin typeface="Comic Sans MS" pitchFamily="66" charset="0"/>
              </a:rPr>
              <a:t>Use </a:t>
            </a:r>
            <a:r>
              <a:rPr lang="en-GB" sz="1100" b="1" dirty="0">
                <a:solidFill>
                  <a:srgbClr val="00B050"/>
                </a:solidFill>
                <a:latin typeface="Comic Sans MS" pitchFamily="66" charset="0"/>
              </a:rPr>
              <a:t>wet and dry </a:t>
            </a:r>
            <a:r>
              <a:rPr lang="en-GB" sz="1100" dirty="0">
                <a:latin typeface="Comic Sans MS" pitchFamily="66" charset="0"/>
              </a:rPr>
              <a:t>paper to get an overall smooth finish.</a:t>
            </a:r>
          </a:p>
          <a:p>
            <a:r>
              <a:rPr lang="en-GB" sz="1100" b="1" dirty="0" smtClean="0">
                <a:latin typeface="Comic Sans MS" pitchFamily="66" charset="0"/>
              </a:rPr>
              <a:t>4</a:t>
            </a:r>
            <a:r>
              <a:rPr lang="en-GB" sz="1100" b="1" dirty="0">
                <a:latin typeface="Comic Sans MS" pitchFamily="66" charset="0"/>
              </a:rPr>
              <a:t>	</a:t>
            </a:r>
            <a:r>
              <a:rPr lang="en-GB" sz="1100" dirty="0">
                <a:latin typeface="Comic Sans MS" pitchFamily="66" charset="0"/>
              </a:rPr>
              <a:t>Use </a:t>
            </a:r>
            <a:r>
              <a:rPr lang="en-GB" sz="1100" dirty="0">
                <a:solidFill>
                  <a:srgbClr val="00B050"/>
                </a:solidFill>
                <a:latin typeface="Comic Sans MS" pitchFamily="66" charset="0"/>
              </a:rPr>
              <a:t>acrylic or metal </a:t>
            </a:r>
            <a:r>
              <a:rPr lang="en-GB" sz="1100" b="1" dirty="0">
                <a:solidFill>
                  <a:srgbClr val="00B050"/>
                </a:solidFill>
                <a:latin typeface="Comic Sans MS" pitchFamily="66" charset="0"/>
              </a:rPr>
              <a:t>polish</a:t>
            </a:r>
            <a:r>
              <a:rPr lang="en-GB" sz="1100" dirty="0">
                <a:solidFill>
                  <a:srgbClr val="00B050"/>
                </a:solidFill>
                <a:latin typeface="Comic Sans MS" pitchFamily="66" charset="0"/>
              </a:rPr>
              <a:t> </a:t>
            </a:r>
            <a:r>
              <a:rPr lang="en-GB" sz="1100" dirty="0">
                <a:latin typeface="Comic Sans MS" pitchFamily="66" charset="0"/>
              </a:rPr>
              <a:t>(</a:t>
            </a:r>
            <a:r>
              <a:rPr lang="en-GB" sz="1100" dirty="0" err="1">
                <a:latin typeface="Comic Sans MS" pitchFamily="66" charset="0"/>
              </a:rPr>
              <a:t>Brasso</a:t>
            </a:r>
            <a:r>
              <a:rPr lang="en-GB" sz="1100" dirty="0">
                <a:latin typeface="Comic Sans MS" pitchFamily="66" charset="0"/>
              </a:rPr>
              <a:t>) to achieve the final finish.</a:t>
            </a:r>
          </a:p>
          <a:p>
            <a:endParaRPr lang="en-GB" sz="1100" dirty="0"/>
          </a:p>
        </p:txBody>
      </p:sp>
      <p:pic>
        <p:nvPicPr>
          <p:cNvPr id="4098" name="Picture 2" descr="flatfile"/>
          <p:cNvPicPr>
            <a:picLocks noChangeAspect="1" noChangeArrowheads="1"/>
          </p:cNvPicPr>
          <p:nvPr/>
        </p:nvPicPr>
        <p:blipFill>
          <a:blip r:embed="rId2" cstate="print">
            <a:extLst>
              <a:ext uri="{28A0092B-C50C-407E-A947-70E740481C1C}">
                <a14:useLocalDpi xmlns:a14="http://schemas.microsoft.com/office/drawing/2010/main" val="0"/>
              </a:ext>
            </a:extLst>
          </a:blip>
          <a:srcRect l="-204" r="-5603" b="-13240"/>
          <a:stretch>
            <a:fillRect/>
          </a:stretch>
        </p:blipFill>
        <p:spPr bwMode="auto">
          <a:xfrm rot="-2234804">
            <a:off x="6182238" y="438597"/>
            <a:ext cx="2255837" cy="1084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Rectangle 4"/>
          <p:cNvSpPr/>
          <p:nvPr/>
        </p:nvSpPr>
        <p:spPr>
          <a:xfrm>
            <a:off x="467544" y="3717032"/>
            <a:ext cx="3024336" cy="1107996"/>
          </a:xfrm>
          <a:prstGeom prst="rect">
            <a:avLst/>
          </a:prstGeom>
        </p:spPr>
        <p:txBody>
          <a:bodyPr wrap="square">
            <a:spAutoFit/>
          </a:bodyPr>
          <a:lstStyle/>
          <a:p>
            <a:r>
              <a:rPr lang="en-GB" sz="1100" b="1" dirty="0">
                <a:solidFill>
                  <a:srgbClr val="00B050"/>
                </a:solidFill>
                <a:latin typeface="Comic Sans MS" pitchFamily="66" charset="0"/>
              </a:rPr>
              <a:t>Cross filing</a:t>
            </a:r>
            <a:endParaRPr lang="en-GB" sz="1100" dirty="0">
              <a:solidFill>
                <a:srgbClr val="00B050"/>
              </a:solidFill>
              <a:latin typeface="Comic Sans MS" pitchFamily="66" charset="0"/>
            </a:endParaRPr>
          </a:p>
          <a:p>
            <a:r>
              <a:rPr lang="en-GB" sz="1100" dirty="0">
                <a:latin typeface="Comic Sans MS" pitchFamily="66" charset="0"/>
              </a:rPr>
              <a:t> </a:t>
            </a:r>
            <a:r>
              <a:rPr lang="en-GB" sz="1100" dirty="0" smtClean="0">
                <a:latin typeface="Comic Sans MS" pitchFamily="66" charset="0"/>
              </a:rPr>
              <a:t>In </a:t>
            </a:r>
            <a:r>
              <a:rPr lang="en-GB" sz="1100" dirty="0">
                <a:latin typeface="Comic Sans MS" pitchFamily="66" charset="0"/>
              </a:rPr>
              <a:t>this type of filing the file is moved </a:t>
            </a:r>
            <a:r>
              <a:rPr lang="en-GB" sz="1100" b="1" dirty="0">
                <a:latin typeface="Comic Sans MS" pitchFamily="66" charset="0"/>
              </a:rPr>
              <a:t>across the work piece</a:t>
            </a:r>
            <a:r>
              <a:rPr lang="en-GB" sz="1100" dirty="0">
                <a:latin typeface="Comic Sans MS" pitchFamily="66" charset="0"/>
              </a:rPr>
              <a:t> using the full length of the blade. This method of filing is used for removal of a lot of material with every stroke applied</a:t>
            </a:r>
            <a:r>
              <a:rPr lang="en-GB" sz="1100" b="1" dirty="0" smtClean="0">
                <a:latin typeface="Comic Sans MS" pitchFamily="66" charset="0"/>
              </a:rPr>
              <a:t>.</a:t>
            </a:r>
            <a:endParaRPr lang="en-GB" sz="1100" dirty="0">
              <a:latin typeface="Comic Sans MS" pitchFamily="66" charset="0"/>
            </a:endParaRPr>
          </a:p>
        </p:txBody>
      </p:sp>
      <p:sp>
        <p:nvSpPr>
          <p:cNvPr id="6" name="Rectangle 5"/>
          <p:cNvSpPr/>
          <p:nvPr/>
        </p:nvSpPr>
        <p:spPr>
          <a:xfrm>
            <a:off x="3798168" y="3717032"/>
            <a:ext cx="3654152" cy="938719"/>
          </a:xfrm>
          <a:prstGeom prst="rect">
            <a:avLst/>
          </a:prstGeom>
        </p:spPr>
        <p:txBody>
          <a:bodyPr wrap="square">
            <a:spAutoFit/>
          </a:bodyPr>
          <a:lstStyle/>
          <a:p>
            <a:r>
              <a:rPr lang="en-GB" sz="1100" b="1" dirty="0">
                <a:solidFill>
                  <a:srgbClr val="00B050"/>
                </a:solidFill>
                <a:latin typeface="Comic Sans MS" pitchFamily="66" charset="0"/>
              </a:rPr>
              <a:t>Draw filing</a:t>
            </a:r>
            <a:endParaRPr lang="en-GB" sz="1100" dirty="0">
              <a:solidFill>
                <a:srgbClr val="00B050"/>
              </a:solidFill>
              <a:latin typeface="Comic Sans MS" pitchFamily="66" charset="0"/>
            </a:endParaRPr>
          </a:p>
          <a:p>
            <a:r>
              <a:rPr lang="en-GB" sz="1100" dirty="0" smtClean="0">
                <a:latin typeface="Comic Sans MS" pitchFamily="66" charset="0"/>
              </a:rPr>
              <a:t>In </a:t>
            </a:r>
            <a:r>
              <a:rPr lang="en-GB" sz="1100" dirty="0">
                <a:latin typeface="Comic Sans MS" pitchFamily="66" charset="0"/>
              </a:rPr>
              <a:t>this method of filing, the file is moved </a:t>
            </a:r>
            <a:r>
              <a:rPr lang="en-GB" sz="1100" b="1" dirty="0">
                <a:latin typeface="Comic Sans MS" pitchFamily="66" charset="0"/>
              </a:rPr>
              <a:t>sideways along the work piece </a:t>
            </a:r>
            <a:r>
              <a:rPr lang="en-GB" sz="1100" dirty="0">
                <a:latin typeface="Comic Sans MS" pitchFamily="66" charset="0"/>
              </a:rPr>
              <a:t>and is used to obtain a smooth finish after cross filing.</a:t>
            </a:r>
            <a:r>
              <a:rPr lang="en-GB" sz="1100" b="1" dirty="0">
                <a:latin typeface="Comic Sans MS" pitchFamily="66" charset="0"/>
              </a:rPr>
              <a:t>  </a:t>
            </a:r>
            <a:r>
              <a:rPr lang="en-GB" sz="1100" dirty="0">
                <a:latin typeface="Comic Sans MS" pitchFamily="66" charset="0"/>
              </a:rPr>
              <a:t>This method does not remove much material</a:t>
            </a:r>
            <a:r>
              <a:rPr lang="en-GB" sz="1100" dirty="0" smtClean="0">
                <a:latin typeface="Comic Sans MS" pitchFamily="66" charset="0"/>
              </a:rPr>
              <a:t>.</a:t>
            </a:r>
            <a:endParaRPr lang="en-GB" sz="1100" dirty="0">
              <a:latin typeface="Comic Sans MS" pitchFamily="66" charset="0"/>
            </a:endParaRPr>
          </a:p>
        </p:txBody>
      </p:sp>
      <p:pic>
        <p:nvPicPr>
          <p:cNvPr id="4099" name="Picture 3" descr="cross%20fil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7193" y="4829791"/>
            <a:ext cx="2205037" cy="141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4100" name="Picture 4" descr="draw%20fil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4810" y="4971078"/>
            <a:ext cx="2087562" cy="11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210218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6</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Tools for use with Plastics (drilling)</a:t>
            </a:r>
            <a:endParaRPr lang="en-GB" b="1" u="sng" dirty="0">
              <a:solidFill>
                <a:schemeClr val="accent2"/>
              </a:solidFill>
              <a:latin typeface="Comic Sans MS" pitchFamily="66" charset="0"/>
            </a:endParaRPr>
          </a:p>
        </p:txBody>
      </p:sp>
      <p:sp>
        <p:nvSpPr>
          <p:cNvPr id="5" name="Rectangle 4"/>
          <p:cNvSpPr/>
          <p:nvPr/>
        </p:nvSpPr>
        <p:spPr>
          <a:xfrm>
            <a:off x="611560" y="917204"/>
            <a:ext cx="7704856" cy="600164"/>
          </a:xfrm>
          <a:prstGeom prst="rect">
            <a:avLst/>
          </a:prstGeom>
        </p:spPr>
        <p:txBody>
          <a:bodyPr wrap="square">
            <a:spAutoFit/>
          </a:bodyPr>
          <a:lstStyle/>
          <a:p>
            <a:pPr lvl="0"/>
            <a:r>
              <a:rPr lang="en-GB" sz="1100" dirty="0">
                <a:solidFill>
                  <a:prstClr val="black"/>
                </a:solidFill>
                <a:latin typeface="Comic Sans MS" pitchFamily="66" charset="0"/>
              </a:rPr>
              <a:t>Holes can be drilled or cut in acrylic using standard drilling equipment, twist drills or hole saws.  </a:t>
            </a:r>
            <a:r>
              <a:rPr lang="en-GB" sz="1100" b="1" dirty="0">
                <a:solidFill>
                  <a:prstClr val="black"/>
                </a:solidFill>
                <a:latin typeface="Comic Sans MS" pitchFamily="66" charset="0"/>
              </a:rPr>
              <a:t>Prior to drilling it is very important to ensure the bottom of the acrylic is supported with a piece of wood</a:t>
            </a:r>
            <a:r>
              <a:rPr lang="en-GB" sz="1100" dirty="0">
                <a:solidFill>
                  <a:prstClr val="black"/>
                </a:solidFill>
                <a:latin typeface="Comic Sans MS" pitchFamily="66" charset="0"/>
              </a:rPr>
              <a:t>. If it is not the most likely result will be the cracking of the acrylic. It is also essential that you </a:t>
            </a:r>
            <a:r>
              <a:rPr lang="en-GB" sz="1100" b="1" dirty="0">
                <a:solidFill>
                  <a:prstClr val="black"/>
                </a:solidFill>
                <a:latin typeface="Comic Sans MS" pitchFamily="66" charset="0"/>
              </a:rPr>
              <a:t>drill into the acrylic slowly</a:t>
            </a:r>
            <a:r>
              <a:rPr lang="en-GB" sz="1100" dirty="0">
                <a:solidFill>
                  <a:prstClr val="black"/>
                </a:solidFill>
                <a:latin typeface="Comic Sans MS" pitchFamily="66" charset="0"/>
              </a:rPr>
              <a:t>.</a:t>
            </a:r>
          </a:p>
        </p:txBody>
      </p:sp>
      <p:sp>
        <p:nvSpPr>
          <p:cNvPr id="6" name="Rectangle 5"/>
          <p:cNvSpPr/>
          <p:nvPr/>
        </p:nvSpPr>
        <p:spPr>
          <a:xfrm>
            <a:off x="611560" y="2136338"/>
            <a:ext cx="4572000" cy="938719"/>
          </a:xfrm>
          <a:prstGeom prst="rect">
            <a:avLst/>
          </a:prstGeom>
        </p:spPr>
        <p:txBody>
          <a:bodyPr>
            <a:spAutoFit/>
          </a:bodyPr>
          <a:lstStyle/>
          <a:p>
            <a:r>
              <a:rPr lang="en-GB" sz="1100" b="1" dirty="0">
                <a:solidFill>
                  <a:srgbClr val="00B050"/>
                </a:solidFill>
                <a:latin typeface="Comic Sans MS" pitchFamily="66" charset="0"/>
              </a:rPr>
              <a:t>Twist Drill</a:t>
            </a:r>
            <a:endParaRPr lang="en-GB" sz="1100" dirty="0">
              <a:solidFill>
                <a:srgbClr val="00B050"/>
              </a:solidFill>
              <a:latin typeface="Comic Sans MS" pitchFamily="66" charset="0"/>
            </a:endParaRPr>
          </a:p>
          <a:p>
            <a:r>
              <a:rPr lang="en-GB" sz="1100" dirty="0">
                <a:latin typeface="Comic Sans MS" pitchFamily="66" charset="0"/>
              </a:rPr>
              <a:t>Twist drills are generally made from a carbon steel and are used for </a:t>
            </a:r>
            <a:r>
              <a:rPr lang="en-GB" sz="1100" b="1" dirty="0">
                <a:latin typeface="Comic Sans MS" pitchFamily="66" charset="0"/>
              </a:rPr>
              <a:t>drilling circular holes </a:t>
            </a:r>
            <a:r>
              <a:rPr lang="en-GB" sz="1100" dirty="0">
                <a:latin typeface="Comic Sans MS" pitchFamily="66" charset="0"/>
              </a:rPr>
              <a:t>in metal, plastic or wood. Twist drills have three basic parts, a point, a parallel body and a shank which can be either parallel or tapered</a:t>
            </a:r>
            <a:r>
              <a:rPr lang="en-GB" sz="1100" dirty="0" smtClean="0">
                <a:latin typeface="Comic Sans MS" pitchFamily="66" charset="0"/>
              </a:rPr>
              <a:t>.</a:t>
            </a:r>
            <a:endParaRPr lang="en-GB" sz="1100" dirty="0">
              <a:latin typeface="Comic Sans MS" pitchFamily="66" charset="0"/>
            </a:endParaRPr>
          </a:p>
        </p:txBody>
      </p:sp>
      <p:sp>
        <p:nvSpPr>
          <p:cNvPr id="7" name="Rectangle 6"/>
          <p:cNvSpPr/>
          <p:nvPr/>
        </p:nvSpPr>
        <p:spPr>
          <a:xfrm>
            <a:off x="611560" y="3861048"/>
            <a:ext cx="4572000" cy="1107996"/>
          </a:xfrm>
          <a:prstGeom prst="rect">
            <a:avLst/>
          </a:prstGeom>
        </p:spPr>
        <p:txBody>
          <a:bodyPr>
            <a:spAutoFit/>
          </a:bodyPr>
          <a:lstStyle/>
          <a:p>
            <a:r>
              <a:rPr lang="en-GB" sz="1100" b="1" dirty="0">
                <a:solidFill>
                  <a:srgbClr val="00B050"/>
                </a:solidFill>
                <a:latin typeface="Comic Sans MS" pitchFamily="66" charset="0"/>
              </a:rPr>
              <a:t>Hole Saw</a:t>
            </a:r>
            <a:endParaRPr lang="en-GB" sz="1100" dirty="0">
              <a:solidFill>
                <a:srgbClr val="00B050"/>
              </a:solidFill>
              <a:latin typeface="Comic Sans MS" pitchFamily="66" charset="0"/>
            </a:endParaRPr>
          </a:p>
          <a:p>
            <a:r>
              <a:rPr lang="en-GB" sz="1100" dirty="0">
                <a:latin typeface="Comic Sans MS" pitchFamily="66" charset="0"/>
              </a:rPr>
              <a:t>This tool is used to </a:t>
            </a:r>
            <a:r>
              <a:rPr lang="en-GB" sz="1100" b="1" dirty="0">
                <a:latin typeface="Comic Sans MS" pitchFamily="66" charset="0"/>
              </a:rPr>
              <a:t>drill big holes </a:t>
            </a:r>
            <a:r>
              <a:rPr lang="en-GB" sz="1100" dirty="0">
                <a:latin typeface="Comic Sans MS" pitchFamily="66" charset="0"/>
              </a:rPr>
              <a:t>in wood or plastic and is generally fitted to an electric drill.  The hole saw has a </a:t>
            </a:r>
            <a:r>
              <a:rPr lang="en-GB" sz="1100" b="1" dirty="0">
                <a:latin typeface="Comic Sans MS" pitchFamily="66" charset="0"/>
              </a:rPr>
              <a:t>centre drill attached which is called the PILOT drill</a:t>
            </a:r>
            <a:r>
              <a:rPr lang="en-GB" sz="1100" dirty="0">
                <a:latin typeface="Comic Sans MS" pitchFamily="66" charset="0"/>
              </a:rPr>
              <a:t>.   It is called the pilot drill as it pilots the larger diameter cutter to exactly the right location</a:t>
            </a:r>
            <a:r>
              <a:rPr lang="en-GB" sz="1100" dirty="0" smtClean="0">
                <a:latin typeface="Comic Sans MS" pitchFamily="66" charset="0"/>
              </a:rPr>
              <a:t>.</a:t>
            </a:r>
            <a:endParaRPr lang="en-GB" sz="1100" dirty="0">
              <a:latin typeface="Comic Sans MS" pitchFamily="66" charset="0"/>
            </a:endParaRPr>
          </a:p>
        </p:txBody>
      </p:sp>
      <p:grpSp>
        <p:nvGrpSpPr>
          <p:cNvPr id="8" name="Group 2"/>
          <p:cNvGrpSpPr>
            <a:grpSpLocks/>
          </p:cNvGrpSpPr>
          <p:nvPr/>
        </p:nvGrpSpPr>
        <p:grpSpPr bwMode="auto">
          <a:xfrm>
            <a:off x="5362576" y="1742096"/>
            <a:ext cx="2089744" cy="1974935"/>
            <a:chOff x="115494120" y="107115774"/>
            <a:chExt cx="1889655" cy="1728000"/>
          </a:xfrm>
        </p:grpSpPr>
        <p:pic>
          <p:nvPicPr>
            <p:cNvPr id="5123" name="Picture 3" descr="twist%20dri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207430">
              <a:off x="116242208" y="107115774"/>
              <a:ext cx="372343" cy="17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Text Box 4"/>
            <p:cNvSpPr txBox="1">
              <a:spLocks noChangeArrowheads="1"/>
            </p:cNvSpPr>
            <p:nvPr/>
          </p:nvSpPr>
          <p:spPr bwMode="auto">
            <a:xfrm>
              <a:off x="116637650" y="108288150"/>
              <a:ext cx="7461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Comic Sans MS" pitchFamily="66" charset="0"/>
                  <a:cs typeface="Arial" pitchFamily="34" charset="0"/>
                </a:rPr>
                <a:t>Point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Line 5"/>
            <p:cNvSpPr>
              <a:spLocks noChangeShapeType="1"/>
            </p:cNvSpPr>
            <p:nvPr/>
          </p:nvSpPr>
          <p:spPr bwMode="auto">
            <a:xfrm flipH="1">
              <a:off x="116087775" y="108576150"/>
              <a:ext cx="504000" cy="72000"/>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1" name="Text Box 6"/>
            <p:cNvSpPr txBox="1">
              <a:spLocks noChangeArrowheads="1"/>
            </p:cNvSpPr>
            <p:nvPr/>
          </p:nvSpPr>
          <p:spPr bwMode="auto">
            <a:xfrm>
              <a:off x="115494120" y="107159768"/>
              <a:ext cx="688978" cy="304777"/>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000000"/>
                  </a:solidFill>
                  <a:effectLst/>
                  <a:latin typeface="Comic Sans MS" pitchFamily="66" charset="0"/>
                  <a:cs typeface="Arial" pitchFamily="34" charset="0"/>
                </a:rPr>
                <a:t>Shank</a:t>
              </a:r>
              <a:r>
                <a:rPr kumimoji="0" lang="en-GB" sz="1400" b="0" i="0" u="none" strike="noStrike" cap="none" normalizeH="0" baseline="0" smtClean="0">
                  <a:ln>
                    <a:noFill/>
                  </a:ln>
                  <a:solidFill>
                    <a:srgbClr val="000000"/>
                  </a:solidFill>
                  <a:effectLst/>
                  <a:latin typeface="Comic Sans MS" pitchFamily="66"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Line 7"/>
            <p:cNvSpPr>
              <a:spLocks noChangeShapeType="1"/>
            </p:cNvSpPr>
            <p:nvPr/>
          </p:nvSpPr>
          <p:spPr bwMode="auto">
            <a:xfrm>
              <a:off x="116053238" y="107435187"/>
              <a:ext cx="466537" cy="132963"/>
            </a:xfrm>
            <a:prstGeom prst="line">
              <a:avLst/>
            </a:prstGeom>
            <a:noFill/>
            <a:ln w="9525" algn="ctr">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grpSp>
      <p:pic>
        <p:nvPicPr>
          <p:cNvPr id="5128" name="Picture 8" descr="cutter"/>
          <p:cNvPicPr>
            <a:picLocks noChangeAspect="1" noChangeArrowheads="1"/>
          </p:cNvPicPr>
          <p:nvPr/>
        </p:nvPicPr>
        <p:blipFill>
          <a:blip r:embed="rId3" cstate="print">
            <a:extLst>
              <a:ext uri="{28A0092B-C50C-407E-A947-70E740481C1C}">
                <a14:useLocalDpi xmlns:a14="http://schemas.microsoft.com/office/drawing/2010/main" val="0"/>
              </a:ext>
            </a:extLst>
          </a:blip>
          <a:srcRect l="21901" t="32318" r="59055" b="55545"/>
          <a:stretch>
            <a:fillRect/>
          </a:stretch>
        </p:blipFill>
        <p:spPr bwMode="auto">
          <a:xfrm rot="-47475754">
            <a:off x="5447532" y="4139246"/>
            <a:ext cx="1660326" cy="14967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761681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7</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Processes for shaping plastic</a:t>
            </a:r>
            <a:endParaRPr lang="en-GB" b="1" u="sng" dirty="0">
              <a:solidFill>
                <a:schemeClr val="accent2"/>
              </a:solidFill>
              <a:latin typeface="Comic Sans MS" pitchFamily="66" charset="0"/>
            </a:endParaRPr>
          </a:p>
        </p:txBody>
      </p:sp>
      <p:sp>
        <p:nvSpPr>
          <p:cNvPr id="4" name="TextBox 3"/>
          <p:cNvSpPr txBox="1"/>
          <p:nvPr/>
        </p:nvSpPr>
        <p:spPr>
          <a:xfrm>
            <a:off x="467544" y="908720"/>
            <a:ext cx="6840760" cy="1277273"/>
          </a:xfrm>
          <a:prstGeom prst="rect">
            <a:avLst/>
          </a:prstGeom>
          <a:noFill/>
        </p:spPr>
        <p:txBody>
          <a:bodyPr wrap="square" rtlCol="0">
            <a:spAutoFit/>
          </a:bodyPr>
          <a:lstStyle/>
          <a:p>
            <a:r>
              <a:rPr lang="en-GB" sz="1100" b="1" dirty="0" smtClean="0">
                <a:solidFill>
                  <a:srgbClr val="00B050"/>
                </a:solidFill>
                <a:latin typeface="Comic Sans MS" pitchFamily="66" charset="0"/>
              </a:rPr>
              <a:t>Bending</a:t>
            </a:r>
          </a:p>
          <a:p>
            <a:r>
              <a:rPr lang="en-GB" sz="1100" dirty="0">
                <a:latin typeface="Comic Sans MS" pitchFamily="66" charset="0"/>
              </a:rPr>
              <a:t>Acrylic becomes </a:t>
            </a:r>
            <a:r>
              <a:rPr lang="en-GB" sz="1100" b="1" dirty="0">
                <a:latin typeface="Comic Sans MS" pitchFamily="66" charset="0"/>
              </a:rPr>
              <a:t>soft and pliable when heated to approximately 150 ºC</a:t>
            </a:r>
            <a:r>
              <a:rPr lang="en-GB" sz="1100" dirty="0">
                <a:latin typeface="Comic Sans MS" pitchFamily="66" charset="0"/>
              </a:rPr>
              <a:t>.  In this state it can be easily bent and formed to shape.  On </a:t>
            </a:r>
            <a:r>
              <a:rPr lang="en-GB" sz="1100" b="1" dirty="0">
                <a:latin typeface="Comic Sans MS" pitchFamily="66" charset="0"/>
              </a:rPr>
              <a:t>cooling to room temperature the formed shape is retained</a:t>
            </a:r>
            <a:r>
              <a:rPr lang="en-GB" sz="1100" dirty="0">
                <a:latin typeface="Comic Sans MS" pitchFamily="66" charset="0"/>
              </a:rPr>
              <a:t>.  The most convenient method of heating, prior to bending and forming, is to use the oven or strip heater.</a:t>
            </a:r>
          </a:p>
          <a:p>
            <a:r>
              <a:rPr lang="en-GB" sz="1100" dirty="0"/>
              <a:t> </a:t>
            </a:r>
          </a:p>
          <a:p>
            <a:endParaRPr lang="en-GB" sz="1100" dirty="0">
              <a:latin typeface="Comic Sans MS" pitchFamily="66" charset="0"/>
            </a:endParaRPr>
          </a:p>
        </p:txBody>
      </p:sp>
      <p:sp>
        <p:nvSpPr>
          <p:cNvPr id="5" name="Rectangle 4"/>
          <p:cNvSpPr/>
          <p:nvPr/>
        </p:nvSpPr>
        <p:spPr>
          <a:xfrm>
            <a:off x="6047248" y="1975519"/>
            <a:ext cx="2773224" cy="1615827"/>
          </a:xfrm>
          <a:prstGeom prst="rect">
            <a:avLst/>
          </a:prstGeom>
        </p:spPr>
        <p:txBody>
          <a:bodyPr wrap="square">
            <a:spAutoFit/>
          </a:bodyPr>
          <a:lstStyle/>
          <a:p>
            <a:r>
              <a:rPr lang="en-GB" sz="1100" b="1" dirty="0">
                <a:solidFill>
                  <a:srgbClr val="00B050"/>
                </a:solidFill>
                <a:latin typeface="Comic Sans MS" pitchFamily="66" charset="0"/>
              </a:rPr>
              <a:t>The Oven</a:t>
            </a:r>
            <a:endParaRPr lang="en-GB" sz="1100" dirty="0">
              <a:solidFill>
                <a:srgbClr val="00B050"/>
              </a:solidFill>
              <a:latin typeface="Comic Sans MS" pitchFamily="66" charset="0"/>
            </a:endParaRPr>
          </a:p>
          <a:p>
            <a:r>
              <a:rPr lang="en-GB" sz="1100" dirty="0" smtClean="0">
                <a:latin typeface="Comic Sans MS" pitchFamily="66" charset="0"/>
              </a:rPr>
              <a:t>Where </a:t>
            </a:r>
            <a:r>
              <a:rPr lang="en-GB" sz="1100" b="1" dirty="0">
                <a:latin typeface="Comic Sans MS" pitchFamily="66" charset="0"/>
              </a:rPr>
              <a:t>more complex shaping of acrylic </a:t>
            </a:r>
            <a:r>
              <a:rPr lang="en-GB" sz="1100" dirty="0">
                <a:latin typeface="Comic Sans MS" pitchFamily="66" charset="0"/>
              </a:rPr>
              <a:t>is required it is necessary to use an oven for heating. For a 3mm thick sheet of acrylic the oven should be set to a maximum temperature of 170˚C and the sheet heated for about 15 - 20 minutes before forming to the required shape</a:t>
            </a:r>
            <a:r>
              <a:rPr lang="en-GB" sz="1100" dirty="0" smtClean="0">
                <a:latin typeface="Comic Sans MS" pitchFamily="66" charset="0"/>
              </a:rPr>
              <a:t>.</a:t>
            </a:r>
            <a:endParaRPr lang="en-GB" sz="1100" dirty="0">
              <a:latin typeface="Comic Sans MS" pitchFamily="66" charset="0"/>
            </a:endParaRPr>
          </a:p>
        </p:txBody>
      </p:sp>
      <p:sp>
        <p:nvSpPr>
          <p:cNvPr id="6" name="Rectangle 5"/>
          <p:cNvSpPr/>
          <p:nvPr/>
        </p:nvSpPr>
        <p:spPr>
          <a:xfrm>
            <a:off x="467544" y="1975519"/>
            <a:ext cx="3074191" cy="1615827"/>
          </a:xfrm>
          <a:prstGeom prst="rect">
            <a:avLst/>
          </a:prstGeom>
        </p:spPr>
        <p:txBody>
          <a:bodyPr wrap="square">
            <a:spAutoFit/>
          </a:bodyPr>
          <a:lstStyle/>
          <a:p>
            <a:r>
              <a:rPr lang="en-GB" sz="1100" b="1" dirty="0">
                <a:solidFill>
                  <a:srgbClr val="00B050"/>
                </a:solidFill>
                <a:latin typeface="Comic Sans MS" pitchFamily="66" charset="0"/>
              </a:rPr>
              <a:t>The Strip Heater</a:t>
            </a:r>
            <a:endParaRPr lang="en-GB" sz="1100" dirty="0">
              <a:solidFill>
                <a:srgbClr val="00B050"/>
              </a:solidFill>
              <a:latin typeface="Comic Sans MS" pitchFamily="66" charset="0"/>
            </a:endParaRPr>
          </a:p>
          <a:p>
            <a:r>
              <a:rPr lang="en-GB" sz="1100" dirty="0" smtClean="0">
                <a:latin typeface="Comic Sans MS" pitchFamily="66" charset="0"/>
              </a:rPr>
              <a:t>The </a:t>
            </a:r>
            <a:r>
              <a:rPr lang="en-GB" sz="1100" dirty="0">
                <a:latin typeface="Comic Sans MS" pitchFamily="66" charset="0"/>
              </a:rPr>
              <a:t>purpose of the strip heater is to </a:t>
            </a:r>
            <a:r>
              <a:rPr lang="en-GB" sz="1100" b="1" dirty="0">
                <a:latin typeface="Comic Sans MS" pitchFamily="66" charset="0"/>
              </a:rPr>
              <a:t>heat only a narrow strip of acrylic </a:t>
            </a:r>
            <a:r>
              <a:rPr lang="en-GB" sz="1100" dirty="0">
                <a:latin typeface="Comic Sans MS" pitchFamily="66" charset="0"/>
              </a:rPr>
              <a:t>to allow local  bending. Before bending the acrylic the protective coating is removed and then area to be bent is marked with a pen.  After heating it sufficiently the acrylic can be shaped, preferably using a suitable former or jig</a:t>
            </a:r>
            <a:r>
              <a:rPr lang="en-GB" sz="1100" dirty="0" smtClean="0">
                <a:latin typeface="Comic Sans MS" pitchFamily="66" charset="0"/>
              </a:rPr>
              <a:t>.</a:t>
            </a:r>
            <a:endParaRPr lang="en-GB" sz="1100" dirty="0">
              <a:latin typeface="Comic Sans MS" pitchFamily="66" charset="0"/>
            </a:endParaRPr>
          </a:p>
        </p:txBody>
      </p:sp>
      <p:pic>
        <p:nvPicPr>
          <p:cNvPr id="6147" name="Picture 3" descr="dt_stripheater[1]"/>
          <p:cNvPicPr>
            <a:picLocks noChangeAspect="1" noChangeArrowheads="1"/>
          </p:cNvPicPr>
          <p:nvPr/>
        </p:nvPicPr>
        <p:blipFill>
          <a:blip r:embed="rId2">
            <a:extLst>
              <a:ext uri="{28A0092B-C50C-407E-A947-70E740481C1C}">
                <a14:useLocalDpi xmlns:a14="http://schemas.microsoft.com/office/drawing/2010/main" val="0"/>
              </a:ext>
            </a:extLst>
          </a:blip>
          <a:srcRect l="12047" t="22684" r="13628" b="21053"/>
          <a:stretch>
            <a:fillRect/>
          </a:stretch>
        </p:blipFill>
        <p:spPr bwMode="auto">
          <a:xfrm>
            <a:off x="3615819" y="2342134"/>
            <a:ext cx="2232025"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grpSp>
        <p:nvGrpSpPr>
          <p:cNvPr id="12" name="Group 11"/>
          <p:cNvGrpSpPr/>
          <p:nvPr/>
        </p:nvGrpSpPr>
        <p:grpSpPr>
          <a:xfrm>
            <a:off x="451787" y="3784152"/>
            <a:ext cx="6350697" cy="2617687"/>
            <a:chOff x="2341563" y="4049713"/>
            <a:chExt cx="6802437" cy="2808287"/>
          </a:xfrm>
        </p:grpSpPr>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9737" y="4121720"/>
              <a:ext cx="1550871" cy="113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6086" y="4049713"/>
              <a:ext cx="1608361" cy="1175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9737" y="5345845"/>
              <a:ext cx="1564692" cy="1143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15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6086" y="5345845"/>
              <a:ext cx="1617914" cy="118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Text Box 9"/>
            <p:cNvSpPr txBox="1">
              <a:spLocks noChangeArrowheads="1"/>
            </p:cNvSpPr>
            <p:nvPr/>
          </p:nvSpPr>
          <p:spPr bwMode="auto">
            <a:xfrm>
              <a:off x="5725904" y="4051261"/>
              <a:ext cx="1728174" cy="14385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10795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Comic Sans MS" pitchFamily="66" charset="0"/>
                  <a:cs typeface="Arial" pitchFamily="34" charset="0"/>
                </a:rPr>
                <a:t>Stage 2</a:t>
              </a:r>
              <a:endParaRPr kumimoji="0" lang="en-GB" sz="1200" b="0" i="0" u="none" strike="noStrike" cap="none" normalizeH="0" baseline="0" dirty="0" smtClean="0">
                <a:ln>
                  <a:noFill/>
                </a:ln>
                <a:solidFill>
                  <a:srgbClr val="000000"/>
                </a:solidFill>
                <a:effectLst/>
                <a:latin typeface="Comic Sans MS" pitchFamily="66" charset="0"/>
                <a:cs typeface="Arial" pitchFamily="34" charset="0"/>
              </a:endParaRPr>
            </a:p>
            <a:p>
              <a:pPr marL="0" marR="10795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Comic Sans MS" pitchFamily="66" charset="0"/>
                  <a:cs typeface="Arial" pitchFamily="34" charset="0"/>
                </a:rPr>
                <a:t>The second stage is to </a:t>
              </a:r>
              <a:r>
                <a:rPr kumimoji="0" lang="en-GB" sz="1200" b="1" i="0" u="none" strike="noStrike" cap="none" normalizeH="0" baseline="0" dirty="0" smtClean="0">
                  <a:ln>
                    <a:noFill/>
                  </a:ln>
                  <a:solidFill>
                    <a:srgbClr val="000000"/>
                  </a:solidFill>
                  <a:effectLst/>
                  <a:latin typeface="Comic Sans MS" pitchFamily="66" charset="0"/>
                  <a:cs typeface="Arial" pitchFamily="34" charset="0"/>
                </a:rPr>
                <a:t>place the acrylic over the heating element</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 turning regularly to avoid burning.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10"/>
            <p:cNvSpPr txBox="1">
              <a:spLocks noChangeArrowheads="1"/>
            </p:cNvSpPr>
            <p:nvPr/>
          </p:nvSpPr>
          <p:spPr bwMode="auto">
            <a:xfrm>
              <a:off x="2341563" y="5417853"/>
              <a:ext cx="1656167" cy="14401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Comic Sans MS" pitchFamily="66" charset="0"/>
                  <a:cs typeface="Arial" pitchFamily="34" charset="0"/>
                </a:rPr>
                <a:t>Stage 3</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
              </a:r>
              <a:br>
                <a:rPr kumimoji="0" lang="en-GB" sz="1200" b="0" i="0" u="none" strike="noStrike" cap="none" normalizeH="0" baseline="0" dirty="0" smtClean="0">
                  <a:ln>
                    <a:noFill/>
                  </a:ln>
                  <a:solidFill>
                    <a:srgbClr val="000000"/>
                  </a:solidFill>
                  <a:effectLst/>
                  <a:latin typeface="Comic Sans MS" pitchFamily="66" charset="0"/>
                  <a:cs typeface="Arial" pitchFamily="34" charset="0"/>
                </a:rPr>
              </a:br>
              <a:r>
                <a:rPr kumimoji="0" lang="en-GB" sz="1200" b="0" i="0" u="none" strike="noStrike" cap="none" normalizeH="0" baseline="0" dirty="0" smtClean="0">
                  <a:ln>
                    <a:noFill/>
                  </a:ln>
                  <a:solidFill>
                    <a:srgbClr val="000000"/>
                  </a:solidFill>
                  <a:effectLst/>
                  <a:latin typeface="Comic Sans MS" pitchFamily="66" charset="0"/>
                  <a:cs typeface="Arial" pitchFamily="34" charset="0"/>
                </a:rPr>
                <a:t>The third stage is to </a:t>
              </a:r>
              <a:r>
                <a:rPr kumimoji="0" lang="en-GB" sz="1200" b="1" i="0" u="none" strike="noStrike" cap="none" normalizeH="0" baseline="0" dirty="0" smtClean="0">
                  <a:ln>
                    <a:noFill/>
                  </a:ln>
                  <a:solidFill>
                    <a:srgbClr val="000000"/>
                  </a:solidFill>
                  <a:effectLst/>
                  <a:latin typeface="Comic Sans MS" pitchFamily="66" charset="0"/>
                  <a:cs typeface="Arial" pitchFamily="34" charset="0"/>
                </a:rPr>
                <a:t>remove the soft heated acrylic</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 and place it on a suitable </a:t>
              </a:r>
              <a:r>
                <a:rPr kumimoji="0" lang="en-GB" sz="1200" b="1" i="0" u="none" strike="noStrike" cap="none" normalizeH="0" baseline="0" dirty="0" smtClean="0">
                  <a:ln>
                    <a:noFill/>
                  </a:ln>
                  <a:solidFill>
                    <a:srgbClr val="000000"/>
                  </a:solidFill>
                  <a:effectLst/>
                  <a:latin typeface="Comic Sans MS" pitchFamily="66" charset="0"/>
                  <a:cs typeface="Arial" pitchFamily="34" charset="0"/>
                </a:rPr>
                <a:t>JIG </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or </a:t>
              </a:r>
              <a:r>
                <a:rPr kumimoji="0" lang="en-GB" sz="1200" b="1" i="0" u="none" strike="noStrike" cap="none" normalizeH="0" baseline="0" dirty="0" smtClean="0">
                  <a:ln>
                    <a:noFill/>
                  </a:ln>
                  <a:solidFill>
                    <a:srgbClr val="000000"/>
                  </a:solidFill>
                  <a:effectLst/>
                  <a:latin typeface="Comic Sans MS" pitchFamily="66" charset="0"/>
                  <a:cs typeface="Arial" pitchFamily="34" charset="0"/>
                </a:rPr>
                <a:t>FORMER</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
            <p:cNvSpPr txBox="1">
              <a:spLocks noChangeArrowheads="1"/>
            </p:cNvSpPr>
            <p:nvPr/>
          </p:nvSpPr>
          <p:spPr bwMode="auto">
            <a:xfrm>
              <a:off x="5725904" y="5417853"/>
              <a:ext cx="1800182" cy="13681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Comic Sans MS" pitchFamily="66" charset="0"/>
                  <a:cs typeface="Arial" pitchFamily="34" charset="0"/>
                </a:rPr>
                <a:t>Stage 4</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
              </a:r>
              <a:br>
                <a:rPr kumimoji="0" lang="en-GB" sz="1200" b="0" i="0" u="none" strike="noStrike" cap="none" normalizeH="0" baseline="0" dirty="0" smtClean="0">
                  <a:ln>
                    <a:noFill/>
                  </a:ln>
                  <a:solidFill>
                    <a:srgbClr val="000000"/>
                  </a:solidFill>
                  <a:effectLst/>
                  <a:latin typeface="Comic Sans MS" pitchFamily="66" charset="0"/>
                  <a:cs typeface="Arial" pitchFamily="34" charset="0"/>
                </a:rPr>
              </a:br>
              <a:r>
                <a:rPr kumimoji="0" lang="en-GB" sz="1200" b="0" i="0" u="none" strike="noStrike" cap="none" normalizeH="0" baseline="0" dirty="0" smtClean="0">
                  <a:ln>
                    <a:noFill/>
                  </a:ln>
                  <a:solidFill>
                    <a:srgbClr val="000000"/>
                  </a:solidFill>
                  <a:effectLst/>
                  <a:latin typeface="Comic Sans MS" pitchFamily="66" charset="0"/>
                  <a:cs typeface="Arial" pitchFamily="34" charset="0"/>
                </a:rPr>
                <a:t>The last stage is to </a:t>
              </a:r>
              <a:r>
                <a:rPr kumimoji="0" lang="en-GB" sz="1200" b="1" i="0" u="none" strike="noStrike" cap="none" normalizeH="0" baseline="0" dirty="0" smtClean="0">
                  <a:ln>
                    <a:noFill/>
                  </a:ln>
                  <a:solidFill>
                    <a:srgbClr val="000000"/>
                  </a:solidFill>
                  <a:effectLst/>
                  <a:latin typeface="Comic Sans MS" pitchFamily="66" charset="0"/>
                  <a:cs typeface="Arial" pitchFamily="34" charset="0"/>
                </a:rPr>
                <a:t>bend the acrylic </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to the desired shape.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12"/>
            <p:cNvSpPr txBox="1">
              <a:spLocks noChangeArrowheads="1"/>
            </p:cNvSpPr>
            <p:nvPr/>
          </p:nvSpPr>
          <p:spPr bwMode="auto">
            <a:xfrm>
              <a:off x="2341563" y="4049713"/>
              <a:ext cx="1656167" cy="1296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325438"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000000"/>
                  </a:solidFill>
                  <a:effectLst/>
                  <a:latin typeface="Comic Sans MS" pitchFamily="66" charset="0"/>
                  <a:cs typeface="Arial" pitchFamily="34" charset="0"/>
                </a:rPr>
                <a:t>Stage 1</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
              </a:r>
              <a:br>
                <a:rPr kumimoji="0" lang="en-GB" sz="1200" b="0" i="0" u="none" strike="noStrike" cap="none" normalizeH="0" baseline="0" dirty="0" smtClean="0">
                  <a:ln>
                    <a:noFill/>
                  </a:ln>
                  <a:solidFill>
                    <a:srgbClr val="000000"/>
                  </a:solidFill>
                  <a:effectLst/>
                  <a:latin typeface="Comic Sans MS" pitchFamily="66" charset="0"/>
                  <a:cs typeface="Arial" pitchFamily="34" charset="0"/>
                </a:rPr>
              </a:br>
              <a:r>
                <a:rPr kumimoji="0" lang="en-GB" sz="1200" b="0" i="0" u="none" strike="noStrike" cap="none" normalizeH="0" baseline="0" dirty="0" smtClean="0">
                  <a:ln>
                    <a:noFill/>
                  </a:ln>
                  <a:solidFill>
                    <a:srgbClr val="000000"/>
                  </a:solidFill>
                  <a:effectLst/>
                  <a:latin typeface="Comic Sans MS" pitchFamily="66" charset="0"/>
                  <a:cs typeface="Arial" pitchFamily="34" charset="0"/>
                </a:rPr>
                <a:t>The first stage is to </a:t>
              </a:r>
              <a:r>
                <a:rPr kumimoji="0" lang="en-GB" sz="1200" b="1" i="0" u="none" strike="noStrike" cap="none" normalizeH="0" baseline="0" dirty="0" smtClean="0">
                  <a:ln>
                    <a:noFill/>
                  </a:ln>
                  <a:solidFill>
                    <a:srgbClr val="000000"/>
                  </a:solidFill>
                  <a:effectLst/>
                  <a:latin typeface="Comic Sans MS" pitchFamily="66" charset="0"/>
                  <a:cs typeface="Arial" pitchFamily="34" charset="0"/>
                </a:rPr>
                <a:t>mark the line </a:t>
              </a:r>
              <a:r>
                <a:rPr kumimoji="0" lang="en-GB" sz="1200" b="0" i="0" u="none" strike="noStrike" cap="none" normalizeH="0" baseline="0" dirty="0" smtClean="0">
                  <a:ln>
                    <a:noFill/>
                  </a:ln>
                  <a:solidFill>
                    <a:srgbClr val="000000"/>
                  </a:solidFill>
                  <a:effectLst/>
                  <a:latin typeface="Comic Sans MS" pitchFamily="66" charset="0"/>
                  <a:cs typeface="Arial" pitchFamily="34" charset="0"/>
                </a:rPr>
                <a:t>where the bending will take place.</a:t>
              </a:r>
              <a:r>
                <a:rPr kumimoji="0" lang="en-GB" sz="12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GB" sz="1200" b="0" i="0" u="none" strike="noStrike" cap="none" normalizeH="0" baseline="0" dirty="0" smtClean="0">
                <a:ln>
                  <a:noFill/>
                </a:ln>
                <a:solidFill>
                  <a:srgbClr val="000000"/>
                </a:solidFill>
                <a:effectLst/>
                <a:latin typeface="Comic Sans MS" pitchFamily="66" charset="0"/>
                <a:cs typeface="Arial" pitchFamily="34" charset="0"/>
              </a:endParaRPr>
            </a:p>
            <a:p>
              <a:pPr marL="0" marR="5805488"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300814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8</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Industrial Processes for shaping/forming plastic</a:t>
            </a:r>
            <a:endParaRPr lang="en-GB" b="1" u="sng" dirty="0">
              <a:solidFill>
                <a:schemeClr val="accent2"/>
              </a:solidFill>
              <a:latin typeface="Comic Sans MS" pitchFamily="66" charset="0"/>
            </a:endParaRPr>
          </a:p>
        </p:txBody>
      </p:sp>
      <p:sp>
        <p:nvSpPr>
          <p:cNvPr id="4" name="TextBox 3"/>
          <p:cNvSpPr txBox="1"/>
          <p:nvPr/>
        </p:nvSpPr>
        <p:spPr>
          <a:xfrm>
            <a:off x="357158" y="908720"/>
            <a:ext cx="8247290" cy="1277273"/>
          </a:xfrm>
          <a:prstGeom prst="rect">
            <a:avLst/>
          </a:prstGeom>
          <a:noFill/>
        </p:spPr>
        <p:txBody>
          <a:bodyPr wrap="square" rtlCol="0">
            <a:spAutoFit/>
          </a:bodyPr>
          <a:lstStyle/>
          <a:p>
            <a:r>
              <a:rPr lang="en-GB" sz="1100" dirty="0" smtClean="0">
                <a:solidFill>
                  <a:srgbClr val="00B050"/>
                </a:solidFill>
                <a:latin typeface="Comic Sans MS" pitchFamily="66" charset="0"/>
              </a:rPr>
              <a:t>Injection moulding</a:t>
            </a:r>
          </a:p>
          <a:p>
            <a:r>
              <a:rPr lang="en-GB" sz="1100" dirty="0" smtClean="0">
                <a:latin typeface="Comic Sans MS" pitchFamily="66" charset="0"/>
              </a:rPr>
              <a:t>Injection Moulding is a process which allows large quantities of plastic components to be made quickly. Thermoplastic granules are heated until they soften. Then the material is forced under pressure into a mould. When cooled, the mould is opened and a component, which is the exact shape of the cavity is taken out. Injection Moulding is one of the most important industrial processes in the mass production of plastic goods. The cost of producing the moulds can be very high, therefore it is necessary to manufacture and sell large quantities of the product being manufactured to recover costs.</a:t>
            </a:r>
          </a:p>
          <a:p>
            <a:r>
              <a:rPr lang="en-GB" sz="1100" dirty="0" smtClean="0">
                <a:latin typeface="Comic Sans MS" pitchFamily="66" charset="0"/>
              </a:rPr>
              <a:t> </a:t>
            </a:r>
            <a:endParaRPr lang="en-GB" sz="1100" dirty="0">
              <a:latin typeface="Comic Sans MS" pitchFamily="66"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l="7446" t="14554" r="3192" b="4105"/>
          <a:stretch>
            <a:fillRect/>
          </a:stretch>
        </p:blipFill>
        <p:spPr bwMode="auto">
          <a:xfrm>
            <a:off x="5004048" y="2192343"/>
            <a:ext cx="3455987"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TextBox 4"/>
          <p:cNvSpPr txBox="1"/>
          <p:nvPr/>
        </p:nvSpPr>
        <p:spPr>
          <a:xfrm>
            <a:off x="395536" y="2033216"/>
            <a:ext cx="4896544" cy="1615827"/>
          </a:xfrm>
          <a:prstGeom prst="rect">
            <a:avLst/>
          </a:prstGeom>
          <a:noFill/>
        </p:spPr>
        <p:txBody>
          <a:bodyPr wrap="square" rtlCol="0">
            <a:spAutoFit/>
          </a:bodyPr>
          <a:lstStyle/>
          <a:p>
            <a:r>
              <a:rPr lang="en-GB" sz="1100" dirty="0" smtClean="0">
                <a:solidFill>
                  <a:srgbClr val="00B050"/>
                </a:solidFill>
                <a:latin typeface="Comic Sans MS" pitchFamily="66" charset="0"/>
              </a:rPr>
              <a:t>The Process</a:t>
            </a:r>
          </a:p>
          <a:p>
            <a:pPr marL="228600" indent="-228600">
              <a:buFont typeface="+mj-lt"/>
              <a:buAutoNum type="arabicPeriod"/>
            </a:pPr>
            <a:r>
              <a:rPr lang="en-GB" sz="1100" dirty="0" smtClean="0">
                <a:latin typeface="Comic Sans MS" pitchFamily="66" charset="0"/>
              </a:rPr>
              <a:t>A fee hopper if filled with thermoplastic granules.</a:t>
            </a:r>
          </a:p>
          <a:p>
            <a:pPr marL="228600" indent="-228600">
              <a:buFont typeface="+mj-lt"/>
              <a:buAutoNum type="arabicPeriod"/>
            </a:pPr>
            <a:r>
              <a:rPr lang="en-GB" sz="1100" dirty="0" smtClean="0">
                <a:latin typeface="Comic Sans MS" pitchFamily="66" charset="0"/>
              </a:rPr>
              <a:t>A rotational screw mechanism passes the granules through a heater.</a:t>
            </a:r>
          </a:p>
          <a:p>
            <a:pPr marL="228600" indent="-228600">
              <a:buFont typeface="+mj-lt"/>
              <a:buAutoNum type="arabicPeriod"/>
            </a:pPr>
            <a:r>
              <a:rPr lang="en-GB" sz="1100" dirty="0" smtClean="0">
                <a:latin typeface="Comic Sans MS" pitchFamily="66" charset="0"/>
              </a:rPr>
              <a:t>The heater causes the granules to plasticise.</a:t>
            </a:r>
          </a:p>
          <a:p>
            <a:pPr marL="228600" indent="-228600">
              <a:buFont typeface="+mj-lt"/>
              <a:buAutoNum type="arabicPeriod"/>
            </a:pPr>
            <a:r>
              <a:rPr lang="en-GB" sz="1100" dirty="0" smtClean="0">
                <a:latin typeface="Comic Sans MS" pitchFamily="66" charset="0"/>
              </a:rPr>
              <a:t>The soft plastic is injected into the mould where it is cooled.</a:t>
            </a:r>
          </a:p>
          <a:p>
            <a:pPr marL="228600" indent="-228600">
              <a:buFont typeface="+mj-lt"/>
              <a:buAutoNum type="arabicPeriod"/>
            </a:pPr>
            <a:r>
              <a:rPr lang="en-GB" sz="1100" dirty="0" smtClean="0">
                <a:latin typeface="Comic Sans MS" pitchFamily="66" charset="0"/>
              </a:rPr>
              <a:t>The mould is opened automatically.</a:t>
            </a:r>
          </a:p>
          <a:p>
            <a:pPr marL="228600" indent="-228600">
              <a:buFont typeface="+mj-lt"/>
              <a:buAutoNum type="arabicPeriod"/>
            </a:pPr>
            <a:r>
              <a:rPr lang="en-GB" sz="1100" dirty="0" smtClean="0">
                <a:latin typeface="Comic Sans MS" pitchFamily="66" charset="0"/>
              </a:rPr>
              <a:t>The finished component is ejected.</a:t>
            </a:r>
          </a:p>
          <a:p>
            <a:pPr marL="228600" indent="-228600">
              <a:buFont typeface="+mj-lt"/>
              <a:buAutoNum type="arabicPeriod"/>
            </a:pPr>
            <a:r>
              <a:rPr lang="en-GB" sz="1100" dirty="0" smtClean="0">
                <a:latin typeface="Comic Sans MS" pitchFamily="66" charset="0"/>
              </a:rPr>
              <a:t>No further finishing is required. The quality of the product is identical to the surface of the mould.</a:t>
            </a:r>
            <a:endParaRPr lang="en-GB" sz="1100" dirty="0">
              <a:latin typeface="Comic Sans MS" pitchFamily="66" charset="0"/>
            </a:endParaRPr>
          </a:p>
        </p:txBody>
      </p:sp>
      <p:sp>
        <p:nvSpPr>
          <p:cNvPr id="7" name="TextBox 6"/>
          <p:cNvSpPr txBox="1"/>
          <p:nvPr/>
        </p:nvSpPr>
        <p:spPr>
          <a:xfrm>
            <a:off x="395536" y="3686092"/>
            <a:ext cx="3462084" cy="769441"/>
          </a:xfrm>
          <a:prstGeom prst="rect">
            <a:avLst/>
          </a:prstGeom>
          <a:noFill/>
        </p:spPr>
        <p:txBody>
          <a:bodyPr wrap="square" rtlCol="0">
            <a:spAutoFit/>
          </a:bodyPr>
          <a:lstStyle/>
          <a:p>
            <a:r>
              <a:rPr lang="en-GB" sz="1100" dirty="0" smtClean="0">
                <a:solidFill>
                  <a:srgbClr val="00B050"/>
                </a:solidFill>
                <a:latin typeface="Comic Sans MS" pitchFamily="66" charset="0"/>
              </a:rPr>
              <a:t>Uses</a:t>
            </a:r>
          </a:p>
          <a:p>
            <a:r>
              <a:rPr lang="en-GB" sz="1100" dirty="0" smtClean="0">
                <a:latin typeface="Comic Sans MS" pitchFamily="66" charset="0"/>
              </a:rPr>
              <a:t>Components produced by injection moulding vary from golf tees, spoons, wash basins, buckets, </a:t>
            </a:r>
            <a:r>
              <a:rPr lang="en-GB" sz="1100" dirty="0" err="1" smtClean="0">
                <a:latin typeface="Comic Sans MS" pitchFamily="66" charset="0"/>
              </a:rPr>
              <a:t>airfix</a:t>
            </a:r>
            <a:r>
              <a:rPr lang="en-GB" sz="1100" dirty="0" smtClean="0">
                <a:latin typeface="Comic Sans MS" pitchFamily="66" charset="0"/>
              </a:rPr>
              <a:t> models to product casings.</a:t>
            </a:r>
            <a:endParaRPr lang="en-GB" sz="1100" dirty="0">
              <a:latin typeface="Comic Sans MS" pitchFamily="66"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87824" y="5214950"/>
            <a:ext cx="2170172" cy="108508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4797152"/>
            <a:ext cx="2147991" cy="1709625"/>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3306" y="3643314"/>
            <a:ext cx="1328118" cy="1428227"/>
          </a:xfrm>
          <a:prstGeom prst="rect">
            <a:avLst/>
          </a:prstGeom>
        </p:spPr>
      </p:pic>
      <p:sp>
        <p:nvSpPr>
          <p:cNvPr id="11" name="TextBox 10"/>
          <p:cNvSpPr txBox="1"/>
          <p:nvPr/>
        </p:nvSpPr>
        <p:spPr>
          <a:xfrm>
            <a:off x="5214942" y="3786190"/>
            <a:ext cx="3071834" cy="1107996"/>
          </a:xfrm>
          <a:prstGeom prst="rect">
            <a:avLst/>
          </a:prstGeom>
          <a:noFill/>
        </p:spPr>
        <p:txBody>
          <a:bodyPr wrap="square" rtlCol="0">
            <a:spAutoFit/>
          </a:bodyPr>
          <a:lstStyle/>
          <a:p>
            <a:r>
              <a:rPr lang="en-GB" sz="1100" dirty="0" smtClean="0">
                <a:solidFill>
                  <a:srgbClr val="00B050"/>
                </a:solidFill>
                <a:latin typeface="Comic Sans MS" pitchFamily="66" charset="0"/>
              </a:rPr>
              <a:t>Identifying Features</a:t>
            </a:r>
          </a:p>
          <a:p>
            <a:r>
              <a:rPr lang="en-GB" sz="1100" dirty="0" smtClean="0">
                <a:latin typeface="Comic Sans MS" pitchFamily="66" charset="0"/>
              </a:rPr>
              <a:t>A way of telling if a product has been injection moulded is to look for ejection pin marks on the surface of the product.  These are normally circular marks left when the pins force the product out of the mould.</a:t>
            </a:r>
            <a:endParaRPr lang="en-GB" sz="1100" dirty="0">
              <a:latin typeface="Comic Sans MS" pitchFamily="66" charset="0"/>
            </a:endParaRPr>
          </a:p>
        </p:txBody>
      </p:sp>
      <p:pic>
        <p:nvPicPr>
          <p:cNvPr id="12" name="Picture 11" descr="ejector marks.jpg"/>
          <p:cNvPicPr>
            <a:picLocks noChangeAspect="1"/>
          </p:cNvPicPr>
          <p:nvPr/>
        </p:nvPicPr>
        <p:blipFill>
          <a:blip r:embed="rId6" cstate="print"/>
          <a:stretch>
            <a:fillRect/>
          </a:stretch>
        </p:blipFill>
        <p:spPr>
          <a:xfrm>
            <a:off x="6143636" y="5000636"/>
            <a:ext cx="1857388" cy="1273841"/>
          </a:xfrm>
          <a:prstGeom prst="rect">
            <a:avLst/>
          </a:prstGeom>
        </p:spPr>
      </p:pic>
      <p:sp>
        <p:nvSpPr>
          <p:cNvPr id="13" name="Rounded Rectangle 12"/>
          <p:cNvSpPr/>
          <p:nvPr/>
        </p:nvSpPr>
        <p:spPr>
          <a:xfrm>
            <a:off x="5214942" y="3714752"/>
            <a:ext cx="3214710" cy="2714644"/>
          </a:xfrm>
          <a:prstGeom prst="roundRect">
            <a:avLst>
              <a:gd name="adj" fmla="val 107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5208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974DF9-AD47-4691-BA21-BBFCE3637A9A}" type="slidenum">
              <a:rPr kumimoji="0" lang="en-US" smtClean="0"/>
              <a:pPr/>
              <a:t>9</a:t>
            </a:fld>
            <a:endParaRPr kumimoji="0" lang="en-US"/>
          </a:p>
        </p:txBody>
      </p:sp>
      <p:sp>
        <p:nvSpPr>
          <p:cNvPr id="3" name="TextBox 2"/>
          <p:cNvSpPr txBox="1"/>
          <p:nvPr/>
        </p:nvSpPr>
        <p:spPr>
          <a:xfrm>
            <a:off x="357158" y="394084"/>
            <a:ext cx="7715304" cy="369332"/>
          </a:xfrm>
          <a:prstGeom prst="rect">
            <a:avLst/>
          </a:prstGeom>
          <a:noFill/>
        </p:spPr>
        <p:txBody>
          <a:bodyPr wrap="square" rtlCol="0">
            <a:spAutoFit/>
          </a:bodyPr>
          <a:lstStyle/>
          <a:p>
            <a:r>
              <a:rPr lang="en-GB" b="1" u="sng" dirty="0" smtClean="0">
                <a:solidFill>
                  <a:schemeClr val="accent2"/>
                </a:solidFill>
                <a:latin typeface="Comic Sans MS" pitchFamily="66" charset="0"/>
              </a:rPr>
              <a:t>Industrial Processes for shaping/forming plastic</a:t>
            </a:r>
            <a:endParaRPr lang="en-GB" b="1" u="sng" dirty="0">
              <a:solidFill>
                <a:schemeClr val="accent2"/>
              </a:solidFill>
              <a:latin typeface="Comic Sans MS" pitchFamily="66" charset="0"/>
            </a:endParaRPr>
          </a:p>
        </p:txBody>
      </p:sp>
      <p:sp>
        <p:nvSpPr>
          <p:cNvPr id="4" name="TextBox 3"/>
          <p:cNvSpPr txBox="1"/>
          <p:nvPr/>
        </p:nvSpPr>
        <p:spPr>
          <a:xfrm>
            <a:off x="357158" y="908720"/>
            <a:ext cx="6572296" cy="938719"/>
          </a:xfrm>
          <a:prstGeom prst="rect">
            <a:avLst/>
          </a:prstGeom>
          <a:noFill/>
        </p:spPr>
        <p:txBody>
          <a:bodyPr wrap="square" rtlCol="0">
            <a:spAutoFit/>
          </a:bodyPr>
          <a:lstStyle/>
          <a:p>
            <a:r>
              <a:rPr lang="en-GB" sz="1100" dirty="0" smtClean="0">
                <a:solidFill>
                  <a:srgbClr val="00B050"/>
                </a:solidFill>
                <a:latin typeface="Comic Sans MS" pitchFamily="66" charset="0"/>
              </a:rPr>
              <a:t>Vacuum Forming</a:t>
            </a:r>
          </a:p>
          <a:p>
            <a:r>
              <a:rPr lang="en-GB" sz="1100" dirty="0" smtClean="0">
                <a:latin typeface="Comic Sans MS" pitchFamily="66" charset="0"/>
              </a:rPr>
              <a:t>In Vacuum Forming, a sheet of thermoplastic is held in a clamp and is heated until it is soft and flexible.  Air is sucked out from underneath the sheet so that air pressure pulls the sheet down onto a specially made mould.  This process enables thermoplastics to be formed into complicated shapes such as packaging, storage trays and seed trays. </a:t>
            </a:r>
            <a:endParaRPr lang="en-GB" sz="1100" dirty="0">
              <a:latin typeface="Comic Sans MS" pitchFamily="66" charset="0"/>
            </a:endParaRPr>
          </a:p>
        </p:txBody>
      </p:sp>
      <p:pic>
        <p:nvPicPr>
          <p:cNvPr id="1026" name="Picture 2" descr="vacform_1"/>
          <p:cNvPicPr>
            <a:picLocks noChangeAspect="1" noChangeArrowheads="1"/>
          </p:cNvPicPr>
          <p:nvPr/>
        </p:nvPicPr>
        <p:blipFill>
          <a:blip r:embed="rId2"/>
          <a:srcRect/>
          <a:stretch>
            <a:fillRect/>
          </a:stretch>
        </p:blipFill>
        <p:spPr bwMode="auto">
          <a:xfrm>
            <a:off x="7215206" y="571480"/>
            <a:ext cx="1182116" cy="1357321"/>
          </a:xfrm>
          <a:prstGeom prst="rect">
            <a:avLst/>
          </a:prstGeom>
          <a:noFill/>
          <a:ln w="9525" algn="ctr">
            <a:miter lim="800000"/>
            <a:headEnd/>
            <a:tailEnd/>
          </a:ln>
        </p:spPr>
      </p:pic>
      <p:sp>
        <p:nvSpPr>
          <p:cNvPr id="1027" name="Rectangle 3"/>
          <p:cNvSpPr>
            <a:spLocks noChangeArrowheads="1"/>
          </p:cNvSpPr>
          <p:nvPr/>
        </p:nvSpPr>
        <p:spPr bwMode="auto">
          <a:xfrm>
            <a:off x="428596" y="1928802"/>
            <a:ext cx="4643470" cy="93871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1</a:t>
            </a:r>
            <a:r>
              <a:rPr kumimoji="0" lang="en-GB" sz="1100" b="0" i="0" u="none" strike="noStrike" cap="none" normalizeH="0" baseline="0" dirty="0" smtClean="0">
                <a:ln>
                  <a:noFill/>
                </a:ln>
                <a:solidFill>
                  <a:srgbClr val="000000"/>
                </a:solidFill>
                <a:effectLst/>
                <a:latin typeface="Comic Sans MS" pitchFamily="66" charset="0"/>
              </a:rPr>
              <a:t/>
            </a:r>
            <a:br>
              <a:rPr kumimoji="0" lang="en-GB" sz="11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The first stage of vacuum forming is to </a:t>
            </a:r>
            <a:r>
              <a:rPr kumimoji="0" lang="en-GB" sz="1000" b="1" i="0" u="none" strike="noStrike" cap="none" normalizeH="0" baseline="0" dirty="0" smtClean="0">
                <a:ln>
                  <a:noFill/>
                </a:ln>
                <a:solidFill>
                  <a:srgbClr val="000000"/>
                </a:solidFill>
                <a:effectLst/>
                <a:latin typeface="Comic Sans MS" pitchFamily="66" charset="0"/>
              </a:rPr>
              <a:t>clamp the sheet</a:t>
            </a:r>
            <a:r>
              <a:rPr kumimoji="0" lang="en-GB" sz="1000" b="0" i="0" u="none" strike="noStrike" cap="none" normalizeH="0" baseline="0" dirty="0" smtClean="0">
                <a:ln>
                  <a:noFill/>
                </a:ln>
                <a:solidFill>
                  <a:srgbClr val="000000"/>
                </a:solidFill>
                <a:effectLst/>
                <a:latin typeface="Comic Sans MS" pitchFamily="66" charset="0"/>
              </a:rPr>
              <a:t> across the top of the machine and heat it until </a:t>
            </a:r>
            <a:r>
              <a:rPr kumimoji="0" lang="en-GB" sz="1000" b="1" i="0" u="none" strike="noStrike" cap="none" normalizeH="0" baseline="0" dirty="0" smtClean="0">
                <a:ln>
                  <a:noFill/>
                </a:ln>
                <a:solidFill>
                  <a:srgbClr val="000000"/>
                </a:solidFill>
                <a:effectLst/>
                <a:latin typeface="Comic Sans MS" pitchFamily="66" charset="0"/>
              </a:rPr>
              <a:t>the plastic is soft and flexible</a:t>
            </a:r>
            <a:r>
              <a:rPr kumimoji="0" lang="en-GB" sz="1000" b="0" i="0" u="none" strike="noStrike" cap="none" normalizeH="0" baseline="0" dirty="0" smtClean="0">
                <a:ln>
                  <a:noFill/>
                </a:ln>
                <a:solidFill>
                  <a:srgbClr val="000000"/>
                </a:solidFill>
                <a:effectLst/>
                <a:latin typeface="Comic Sans MS" pitchFamily="66" charset="0"/>
              </a:rPr>
              <a:t>. This can be judged by watching the material, </a:t>
            </a:r>
            <a:r>
              <a:rPr kumimoji="0" lang="en-GB" sz="1000" b="1" i="0" u="none" strike="noStrike" cap="none" normalizeH="0" baseline="0" dirty="0" smtClean="0">
                <a:ln>
                  <a:noFill/>
                </a:ln>
                <a:solidFill>
                  <a:srgbClr val="000000"/>
                </a:solidFill>
                <a:effectLst/>
                <a:latin typeface="Comic Sans MS" pitchFamily="66" charset="0"/>
              </a:rPr>
              <a:t>which will start to sag </a:t>
            </a:r>
            <a:r>
              <a:rPr kumimoji="0" lang="en-GB" sz="1000" b="0" i="0" u="none" strike="noStrike" cap="none" normalizeH="0" baseline="0" dirty="0" smtClean="0">
                <a:ln>
                  <a:noFill/>
                </a:ln>
                <a:solidFill>
                  <a:srgbClr val="000000"/>
                </a:solidFill>
                <a:effectLst/>
                <a:latin typeface="Comic Sans MS" pitchFamily="66" charset="0"/>
              </a:rPr>
              <a:t>under its own weight when soft.  If touched with a stick it will feel soft and rubbery.</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pic>
        <p:nvPicPr>
          <p:cNvPr id="1028" name="Picture 4"/>
          <p:cNvPicPr>
            <a:picLocks noChangeAspect="1" noChangeArrowheads="1"/>
          </p:cNvPicPr>
          <p:nvPr/>
        </p:nvPicPr>
        <p:blipFill>
          <a:blip r:embed="rId3"/>
          <a:srcRect/>
          <a:stretch>
            <a:fillRect/>
          </a:stretch>
        </p:blipFill>
        <p:spPr bwMode="auto">
          <a:xfrm>
            <a:off x="5000628" y="1928802"/>
            <a:ext cx="1195138" cy="714380"/>
          </a:xfrm>
          <a:prstGeom prst="rect">
            <a:avLst/>
          </a:prstGeom>
          <a:noFill/>
          <a:ln w="9525" algn="ctr">
            <a:miter lim="800000"/>
            <a:headEnd/>
            <a:tailEnd/>
          </a:ln>
        </p:spPr>
      </p:pic>
      <p:sp>
        <p:nvSpPr>
          <p:cNvPr id="1029" name="Rectangle 5"/>
          <p:cNvSpPr>
            <a:spLocks noChangeArrowheads="1"/>
          </p:cNvSpPr>
          <p:nvPr/>
        </p:nvSpPr>
        <p:spPr bwMode="auto">
          <a:xfrm>
            <a:off x="428596" y="2857496"/>
            <a:ext cx="4429156" cy="49244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2</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The </a:t>
            </a:r>
            <a:r>
              <a:rPr kumimoji="0" lang="en-GB" sz="1000" b="1" i="0" u="none" strike="noStrike" cap="none" normalizeH="0" baseline="0" dirty="0" smtClean="0">
                <a:ln>
                  <a:noFill/>
                </a:ln>
                <a:solidFill>
                  <a:srgbClr val="000000"/>
                </a:solidFill>
                <a:effectLst/>
                <a:latin typeface="Comic Sans MS" pitchFamily="66" charset="0"/>
              </a:rPr>
              <a:t>pattern is then raised up </a:t>
            </a:r>
            <a:r>
              <a:rPr kumimoji="0" lang="en-GB" sz="1000" b="0" i="0" u="none" strike="noStrike" cap="none" normalizeH="0" baseline="0" dirty="0" smtClean="0">
                <a:ln>
                  <a:noFill/>
                </a:ln>
                <a:solidFill>
                  <a:srgbClr val="000000"/>
                </a:solidFill>
                <a:effectLst/>
                <a:latin typeface="Comic Sans MS" pitchFamily="66" charset="0"/>
              </a:rPr>
              <a:t>to meet the hot soft plastic</a:t>
            </a:r>
            <a:r>
              <a:rPr kumimoji="0" lang="en-GB" sz="1200" b="0" i="0" u="none" strike="noStrike" cap="none" normalizeH="0" baseline="0" dirty="0" smtClean="0">
                <a:ln>
                  <a:noFill/>
                </a:ln>
                <a:solidFill>
                  <a:srgbClr val="000000"/>
                </a:solidFill>
                <a:effectLst/>
                <a:latin typeface="Comic Sans MS" pitchFamily="66" charset="0"/>
              </a:rPr>
              <a:t>.</a:t>
            </a:r>
            <a:endParaRPr kumimoji="0" lang="en-GB"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sp>
        <p:nvSpPr>
          <p:cNvPr id="1030" name="Rectangle 6"/>
          <p:cNvSpPr>
            <a:spLocks noChangeArrowheads="1"/>
          </p:cNvSpPr>
          <p:nvPr/>
        </p:nvSpPr>
        <p:spPr bwMode="auto">
          <a:xfrm>
            <a:off x="428596" y="3571876"/>
            <a:ext cx="4500594" cy="61555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3</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At this stage the </a:t>
            </a:r>
            <a:r>
              <a:rPr kumimoji="0" lang="en-GB" sz="1000" b="1" i="0" u="none" strike="noStrike" cap="none" normalizeH="0" baseline="0" dirty="0" smtClean="0">
                <a:ln>
                  <a:noFill/>
                </a:ln>
                <a:solidFill>
                  <a:srgbClr val="000000"/>
                </a:solidFill>
                <a:effectLst/>
                <a:latin typeface="Comic Sans MS" pitchFamily="66" charset="0"/>
              </a:rPr>
              <a:t>air has been sucked out </a:t>
            </a:r>
            <a:r>
              <a:rPr kumimoji="0" lang="en-GB" sz="1000" b="0" i="0" u="none" strike="noStrike" cap="none" normalizeH="0" baseline="0" dirty="0" smtClean="0">
                <a:ln>
                  <a:noFill/>
                </a:ln>
                <a:solidFill>
                  <a:srgbClr val="000000"/>
                </a:solidFill>
                <a:effectLst/>
                <a:latin typeface="Comic Sans MS" pitchFamily="66" charset="0"/>
              </a:rPr>
              <a:t>from beneath the plastic </a:t>
            </a:r>
            <a:r>
              <a:rPr kumimoji="0" lang="en-GB" sz="1000" b="1" i="0" u="none" strike="noStrike" cap="none" normalizeH="0" baseline="0" dirty="0" smtClean="0">
                <a:ln>
                  <a:noFill/>
                </a:ln>
                <a:solidFill>
                  <a:srgbClr val="000000"/>
                </a:solidFill>
                <a:effectLst/>
                <a:latin typeface="Comic Sans MS" pitchFamily="66" charset="0"/>
              </a:rPr>
              <a:t>pulling it onto the pattern.</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sp>
        <p:nvSpPr>
          <p:cNvPr id="1031" name="Rectangle 7"/>
          <p:cNvSpPr>
            <a:spLocks noChangeArrowheads="1"/>
          </p:cNvSpPr>
          <p:nvPr/>
        </p:nvSpPr>
        <p:spPr bwMode="auto">
          <a:xfrm>
            <a:off x="428596" y="4527959"/>
            <a:ext cx="4429156" cy="61555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0000"/>
                </a:solidFill>
                <a:effectLst/>
                <a:latin typeface="Comic Sans MS" pitchFamily="66" charset="0"/>
              </a:rPr>
              <a:t>Stage 4</a:t>
            </a:r>
            <a:r>
              <a:rPr kumimoji="0" lang="en-GB" sz="1000" b="0" i="0" u="none" strike="noStrike" cap="none" normalizeH="0" baseline="0" dirty="0" smtClean="0">
                <a:ln>
                  <a:noFill/>
                </a:ln>
                <a:solidFill>
                  <a:srgbClr val="000000"/>
                </a:solidFill>
                <a:effectLst/>
                <a:latin typeface="Comic Sans MS" pitchFamily="66" charset="0"/>
              </a:rPr>
              <a:t/>
            </a:r>
            <a:br>
              <a:rPr kumimoji="0" lang="en-GB" sz="1000" b="0" i="0" u="none" strike="noStrike" cap="none" normalizeH="0" baseline="0" dirty="0" smtClean="0">
                <a:ln>
                  <a:noFill/>
                </a:ln>
                <a:solidFill>
                  <a:srgbClr val="000000"/>
                </a:solidFill>
                <a:effectLst/>
                <a:latin typeface="Comic Sans MS" pitchFamily="66" charset="0"/>
              </a:rPr>
            </a:br>
            <a:r>
              <a:rPr kumimoji="0" lang="en-GB" sz="1000" b="0" i="0" u="none" strike="noStrike" cap="none" normalizeH="0" baseline="0" dirty="0" smtClean="0">
                <a:ln>
                  <a:noFill/>
                </a:ln>
                <a:solidFill>
                  <a:srgbClr val="000000"/>
                </a:solidFill>
                <a:effectLst/>
                <a:latin typeface="Comic Sans MS" pitchFamily="66" charset="0"/>
              </a:rPr>
              <a:t>The final stage is to </a:t>
            </a:r>
            <a:r>
              <a:rPr kumimoji="0" lang="en-GB" sz="1000" b="1" i="0" u="none" strike="noStrike" cap="none" normalizeH="0" baseline="0" dirty="0" smtClean="0">
                <a:ln>
                  <a:noFill/>
                </a:ln>
                <a:solidFill>
                  <a:srgbClr val="000000"/>
                </a:solidFill>
                <a:effectLst/>
                <a:latin typeface="Comic Sans MS" pitchFamily="66" charset="0"/>
              </a:rPr>
              <a:t>remove the pattern </a:t>
            </a:r>
            <a:r>
              <a:rPr kumimoji="0" lang="en-GB" sz="1000" b="0" i="0" u="none" strike="noStrike" cap="none" normalizeH="0" baseline="0" dirty="0" smtClean="0">
                <a:ln>
                  <a:noFill/>
                </a:ln>
                <a:solidFill>
                  <a:srgbClr val="000000"/>
                </a:solidFill>
                <a:effectLst/>
                <a:latin typeface="Comic Sans MS" pitchFamily="66" charset="0"/>
              </a:rPr>
              <a:t>from the plastic leaving the finished article.</a:t>
            </a:r>
            <a:endParaRPr kumimoji="0" lang="en-GB" sz="1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rgbClr val="000000"/>
                </a:solidFill>
                <a:effectLst/>
                <a:latin typeface="Times New Roman" pitchFamily="18" charset="0"/>
              </a:rPr>
              <a:t> </a:t>
            </a:r>
            <a:endParaRPr kumimoji="0" lang="en-GB" sz="1800" b="0" i="0" u="none" strike="noStrike" cap="none" normalizeH="0" baseline="0" dirty="0" smtClean="0">
              <a:ln>
                <a:noFill/>
              </a:ln>
              <a:solidFill>
                <a:schemeClr val="tx1"/>
              </a:solidFill>
              <a:effectLst/>
              <a:latin typeface="Arial" pitchFamily="34" charset="0"/>
            </a:endParaRPr>
          </a:p>
        </p:txBody>
      </p:sp>
      <p:grpSp>
        <p:nvGrpSpPr>
          <p:cNvPr id="1032" name="Group 8"/>
          <p:cNvGrpSpPr>
            <a:grpSpLocks/>
          </p:cNvGrpSpPr>
          <p:nvPr/>
        </p:nvGrpSpPr>
        <p:grpSpPr bwMode="auto">
          <a:xfrm>
            <a:off x="5000628" y="2714620"/>
            <a:ext cx="1214446" cy="714380"/>
            <a:chOff x="107519775" y="109588934"/>
            <a:chExt cx="1944000" cy="1161490"/>
          </a:xfrm>
        </p:grpSpPr>
        <p:pic>
          <p:nvPicPr>
            <p:cNvPr id="1033" name="Picture 9"/>
            <p:cNvPicPr>
              <a:picLocks noChangeAspect="1" noChangeArrowheads="1"/>
            </p:cNvPicPr>
            <p:nvPr/>
          </p:nvPicPr>
          <p:blipFill>
            <a:blip r:embed="rId4"/>
            <a:srcRect/>
            <a:stretch>
              <a:fillRect/>
            </a:stretch>
          </p:blipFill>
          <p:spPr bwMode="auto">
            <a:xfrm>
              <a:off x="107519775" y="109588934"/>
              <a:ext cx="1944000" cy="1161490"/>
            </a:xfrm>
            <a:prstGeom prst="rect">
              <a:avLst/>
            </a:prstGeom>
            <a:noFill/>
            <a:ln w="9525" algn="ctr">
              <a:miter lim="800000"/>
              <a:headEnd/>
              <a:tailEnd/>
            </a:ln>
          </p:spPr>
        </p:pic>
        <p:sp>
          <p:nvSpPr>
            <p:cNvPr id="1034" name="Text Box 10"/>
            <p:cNvSpPr txBox="1">
              <a:spLocks noChangeArrowheads="1"/>
            </p:cNvSpPr>
            <p:nvPr/>
          </p:nvSpPr>
          <p:spPr bwMode="auto">
            <a:xfrm>
              <a:off x="107735775" y="110055132"/>
              <a:ext cx="1368000" cy="2880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omic Sans MS" pitchFamily="66" charset="0"/>
                </a:rPr>
                <a:t>platform raised</a:t>
              </a:r>
              <a:endParaRPr kumimoji="0" lang="en-US" sz="1800" b="0" i="0" u="none" strike="noStrike" cap="none" normalizeH="0" baseline="0" smtClean="0">
                <a:ln>
                  <a:noFill/>
                </a:ln>
                <a:solidFill>
                  <a:schemeClr val="tx1"/>
                </a:solidFill>
                <a:effectLst/>
                <a:latin typeface="Arial" pitchFamily="34" charset="0"/>
              </a:endParaRPr>
            </a:p>
          </p:txBody>
        </p:sp>
        <p:sp>
          <p:nvSpPr>
            <p:cNvPr id="1035" name="Line 11"/>
            <p:cNvSpPr>
              <a:spLocks noChangeShapeType="1"/>
            </p:cNvSpPr>
            <p:nvPr/>
          </p:nvSpPr>
          <p:spPr bwMode="auto">
            <a:xfrm flipV="1">
              <a:off x="108455775" y="110271132"/>
              <a:ext cx="0" cy="4320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GB"/>
            </a:p>
          </p:txBody>
        </p:sp>
      </p:grpSp>
      <p:grpSp>
        <p:nvGrpSpPr>
          <p:cNvPr id="1036" name="Group 12"/>
          <p:cNvGrpSpPr>
            <a:grpSpLocks/>
          </p:cNvGrpSpPr>
          <p:nvPr/>
        </p:nvGrpSpPr>
        <p:grpSpPr bwMode="auto">
          <a:xfrm>
            <a:off x="5000629" y="3500438"/>
            <a:ext cx="1214446" cy="714380"/>
            <a:chOff x="107519775" y="111024150"/>
            <a:chExt cx="1944000" cy="1162473"/>
          </a:xfrm>
        </p:grpSpPr>
        <p:pic>
          <p:nvPicPr>
            <p:cNvPr id="1037" name="Picture 13"/>
            <p:cNvPicPr>
              <a:picLocks noChangeAspect="1" noChangeArrowheads="1"/>
            </p:cNvPicPr>
            <p:nvPr/>
          </p:nvPicPr>
          <p:blipFill>
            <a:blip r:embed="rId5"/>
            <a:srcRect/>
            <a:stretch>
              <a:fillRect/>
            </a:stretch>
          </p:blipFill>
          <p:spPr bwMode="auto">
            <a:xfrm>
              <a:off x="107519775" y="111024150"/>
              <a:ext cx="1944000" cy="1162473"/>
            </a:xfrm>
            <a:prstGeom prst="rect">
              <a:avLst/>
            </a:prstGeom>
            <a:noFill/>
            <a:ln w="9525" algn="ctr">
              <a:miter lim="800000"/>
              <a:headEnd/>
              <a:tailEnd/>
            </a:ln>
          </p:spPr>
        </p:pic>
        <p:sp>
          <p:nvSpPr>
            <p:cNvPr id="1038" name="Text Box 14"/>
            <p:cNvSpPr txBox="1">
              <a:spLocks noChangeArrowheads="1"/>
            </p:cNvSpPr>
            <p:nvPr/>
          </p:nvSpPr>
          <p:spPr bwMode="auto">
            <a:xfrm>
              <a:off x="107778747" y="111433656"/>
              <a:ext cx="1368000" cy="2880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omic Sans MS" pitchFamily="66" charset="0"/>
                </a:rPr>
                <a:t>air sucked out</a:t>
              </a:r>
              <a:endParaRPr kumimoji="0" lang="en-US" sz="1800" b="0" i="0" u="none" strike="noStrike" cap="none" normalizeH="0" baseline="0" smtClean="0">
                <a:ln>
                  <a:noFill/>
                </a:ln>
                <a:solidFill>
                  <a:schemeClr val="tx1"/>
                </a:solidFill>
                <a:effectLst/>
                <a:latin typeface="Arial" pitchFamily="34" charset="0"/>
              </a:endParaRPr>
            </a:p>
          </p:txBody>
        </p:sp>
        <p:sp>
          <p:nvSpPr>
            <p:cNvPr id="1039" name="Line 15"/>
            <p:cNvSpPr>
              <a:spLocks noChangeShapeType="1"/>
            </p:cNvSpPr>
            <p:nvPr/>
          </p:nvSpPr>
          <p:spPr bwMode="auto">
            <a:xfrm>
              <a:off x="108455775" y="111693198"/>
              <a:ext cx="0" cy="4320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GB"/>
            </a:p>
          </p:txBody>
        </p:sp>
      </p:grpSp>
      <p:grpSp>
        <p:nvGrpSpPr>
          <p:cNvPr id="1040" name="Group 16"/>
          <p:cNvGrpSpPr>
            <a:grpSpLocks/>
          </p:cNvGrpSpPr>
          <p:nvPr/>
        </p:nvGrpSpPr>
        <p:grpSpPr bwMode="auto">
          <a:xfrm>
            <a:off x="5000629" y="4286257"/>
            <a:ext cx="1214446" cy="928694"/>
            <a:chOff x="107519775" y="112248150"/>
            <a:chExt cx="1959493" cy="1171242"/>
          </a:xfrm>
        </p:grpSpPr>
        <p:pic>
          <p:nvPicPr>
            <p:cNvPr id="1041" name="Picture 17"/>
            <p:cNvPicPr>
              <a:picLocks noChangeAspect="1" noChangeArrowheads="1"/>
            </p:cNvPicPr>
            <p:nvPr/>
          </p:nvPicPr>
          <p:blipFill>
            <a:blip r:embed="rId6"/>
            <a:srcRect/>
            <a:stretch>
              <a:fillRect/>
            </a:stretch>
          </p:blipFill>
          <p:spPr bwMode="auto">
            <a:xfrm>
              <a:off x="107519775" y="112248150"/>
              <a:ext cx="1959493" cy="1171242"/>
            </a:xfrm>
            <a:prstGeom prst="rect">
              <a:avLst/>
            </a:prstGeom>
            <a:noFill/>
            <a:ln w="9525" algn="ctr">
              <a:miter lim="800000"/>
              <a:headEnd/>
              <a:tailEnd/>
            </a:ln>
          </p:spPr>
        </p:pic>
        <p:sp>
          <p:nvSpPr>
            <p:cNvPr id="1042" name="Text Box 18"/>
            <p:cNvSpPr txBox="1">
              <a:spLocks noChangeArrowheads="1"/>
            </p:cNvSpPr>
            <p:nvPr/>
          </p:nvSpPr>
          <p:spPr bwMode="auto">
            <a:xfrm>
              <a:off x="107879775" y="112752150"/>
              <a:ext cx="1296000" cy="2880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omic Sans MS" pitchFamily="66" charset="0"/>
                </a:rPr>
                <a:t> formed plastic</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3" name="Line 19"/>
            <p:cNvSpPr>
              <a:spLocks noChangeShapeType="1"/>
            </p:cNvSpPr>
            <p:nvPr/>
          </p:nvSpPr>
          <p:spPr bwMode="auto">
            <a:xfrm flipV="1">
              <a:off x="108383775" y="112536150"/>
              <a:ext cx="72000" cy="2160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GB"/>
            </a:p>
          </p:txBody>
        </p:sp>
      </p:grpSp>
      <p:pic>
        <p:nvPicPr>
          <p:cNvPr id="23" name="Picture 22" descr="vacuum formed.bmp"/>
          <p:cNvPicPr>
            <a:picLocks noChangeAspect="1"/>
          </p:cNvPicPr>
          <p:nvPr/>
        </p:nvPicPr>
        <p:blipFill>
          <a:blip r:embed="rId7"/>
          <a:stretch>
            <a:fillRect/>
          </a:stretch>
        </p:blipFill>
        <p:spPr>
          <a:xfrm>
            <a:off x="6500826" y="2571744"/>
            <a:ext cx="2285733" cy="2285733"/>
          </a:xfrm>
          <a:prstGeom prst="rect">
            <a:avLst/>
          </a:prstGeom>
        </p:spPr>
      </p:pic>
      <p:sp>
        <p:nvSpPr>
          <p:cNvPr id="24" name="Rectangle 23"/>
          <p:cNvSpPr/>
          <p:nvPr/>
        </p:nvSpPr>
        <p:spPr>
          <a:xfrm>
            <a:off x="1000100" y="5357826"/>
            <a:ext cx="4572000" cy="307777"/>
          </a:xfrm>
          <a:prstGeom prst="rect">
            <a:avLst/>
          </a:prstGeom>
        </p:spPr>
        <p:txBody>
          <a:bodyPr>
            <a:spAutoFit/>
          </a:bodyPr>
          <a:lstStyle/>
          <a:p>
            <a:r>
              <a:rPr lang="en-GB" sz="1400" b="1" dirty="0" smtClean="0">
                <a:solidFill>
                  <a:srgbClr val="FF0000"/>
                </a:solidFill>
                <a:latin typeface="Comic Sans MS" pitchFamily="66" charset="0"/>
              </a:rPr>
              <a:t>http://www.youtube.com/watch?v=1t39xX6fjt0</a:t>
            </a:r>
            <a:endParaRPr lang="en-GB" sz="14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295</TotalTime>
  <Words>1966</Words>
  <Application>Microsoft Office PowerPoint</Application>
  <PresentationFormat>On-screen Show (4:3)</PresentationFormat>
  <Paragraphs>212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dc:creator>
  <cp:lastModifiedBy>Graham</cp:lastModifiedBy>
  <cp:revision>37</cp:revision>
  <dcterms:created xsi:type="dcterms:W3CDTF">2013-03-27T19:42:31Z</dcterms:created>
  <dcterms:modified xsi:type="dcterms:W3CDTF">2013-05-13T17:16:38Z</dcterms:modified>
</cp:coreProperties>
</file>