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64" r:id="rId4"/>
    <p:sldId id="265" r:id="rId5"/>
    <p:sldId id="257" r:id="rId6"/>
    <p:sldId id="258" r:id="rId7"/>
    <p:sldId id="260" r:id="rId8"/>
    <p:sldId id="259" r:id="rId9"/>
    <p:sldId id="262" r:id="rId10"/>
    <p:sldId id="266" r:id="rId11"/>
    <p:sldId id="267" r:id="rId12"/>
    <p:sldId id="268" r:id="rId13"/>
    <p:sldId id="269" r:id="rId14"/>
    <p:sldId id="270" r:id="rId15"/>
    <p:sldId id="271" r:id="rId16"/>
  </p:sldIdLst>
  <p:sldSz cx="9144000" cy="6858000" type="screen4x3"/>
  <p:notesSz cx="6784975" cy="9856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9793812B-7DEB-43FD-9AB4-B92B4E56F688}" type="datetimeFigureOut">
              <a:rPr lang="en-US" smtClean="0"/>
              <a:pPr/>
              <a:t>5/13/2013</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11" name="Slide Number Placeholder 10"/>
          <p:cNvSpPr>
            <a:spLocks noGrp="1"/>
          </p:cNvSpPr>
          <p:nvPr>
            <p:ph type="sldNum" sz="quarter" idx="12"/>
          </p:nvPr>
        </p:nvSpPr>
        <p:spPr/>
        <p:txBody>
          <a:bodyPr/>
          <a:lstStyle>
            <a:extLst/>
          </a:lstStyle>
          <a:p>
            <a:fld id="{4A178D7B-140C-48BF-844A-B900A8EF1E9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793812B-7DEB-43FD-9AB4-B92B4E56F688}" type="datetimeFigureOut">
              <a:rPr lang="en-US" smtClean="0"/>
              <a:pPr/>
              <a:t>5/13/2013</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4A178D7B-140C-48BF-844A-B900A8EF1E9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793812B-7DEB-43FD-9AB4-B92B4E56F688}" type="datetimeFigureOut">
              <a:rPr lang="en-US" smtClean="0"/>
              <a:pPr/>
              <a:t>5/13/2013</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4A178D7B-140C-48BF-844A-B900A8EF1E9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793812B-7DEB-43FD-9AB4-B92B4E56F688}" type="datetimeFigureOut">
              <a:rPr lang="en-US" smtClean="0"/>
              <a:pPr/>
              <a:t>5/13/2013</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4A178D7B-140C-48BF-844A-B900A8EF1E9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793812B-7DEB-43FD-9AB4-B92B4E56F688}" type="datetimeFigureOut">
              <a:rPr lang="en-US" smtClean="0"/>
              <a:pPr/>
              <a:t>5/13/2013</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4A178D7B-140C-48BF-844A-B900A8EF1E9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793812B-7DEB-43FD-9AB4-B92B4E56F688}" type="datetimeFigureOut">
              <a:rPr lang="en-US" smtClean="0"/>
              <a:pPr/>
              <a:t>5/13/2013</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4A178D7B-140C-48BF-844A-B900A8EF1E9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793812B-7DEB-43FD-9AB4-B92B4E56F688}" type="datetimeFigureOut">
              <a:rPr lang="en-US" smtClean="0"/>
              <a:pPr/>
              <a:t>5/13/2013</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4A178D7B-140C-48BF-844A-B900A8EF1E9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793812B-7DEB-43FD-9AB4-B92B4E56F688}" type="datetimeFigureOut">
              <a:rPr lang="en-US" smtClean="0"/>
              <a:pPr/>
              <a:t>5/13/2013</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4A178D7B-140C-48BF-844A-B900A8EF1E9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9793812B-7DEB-43FD-9AB4-B92B4E56F688}" type="datetimeFigureOut">
              <a:rPr lang="en-US" smtClean="0"/>
              <a:pPr/>
              <a:t>5/13/2013</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4A178D7B-140C-48BF-844A-B900A8EF1E9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793812B-7DEB-43FD-9AB4-B92B4E56F688}" type="datetimeFigureOut">
              <a:rPr lang="en-US" smtClean="0"/>
              <a:pPr/>
              <a:t>5/13/2013</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4A178D7B-140C-48BF-844A-B900A8EF1E9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793812B-7DEB-43FD-9AB4-B92B4E56F688}" type="datetimeFigureOut">
              <a:rPr lang="en-US" smtClean="0"/>
              <a:pPr/>
              <a:t>5/13/2013</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4A178D7B-140C-48BF-844A-B900A8EF1E98}" type="slidenum">
              <a:rPr lang="en-GB" smtClean="0"/>
              <a:pPr/>
              <a:t>‹#›</a:t>
            </a:fld>
            <a:endParaRPr lang="en-GB"/>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793812B-7DEB-43FD-9AB4-B92B4E56F688}" type="datetimeFigureOut">
              <a:rPr lang="en-US" smtClean="0"/>
              <a:pPr/>
              <a:t>5/13/2013</a:t>
            </a:fld>
            <a:endParaRPr lang="en-GB"/>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GB"/>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A178D7B-140C-48BF-844A-B900A8EF1E9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42908" y="2780366"/>
            <a:ext cx="9429816" cy="934386"/>
          </a:xfrm>
        </p:spPr>
        <p:txBody>
          <a:bodyPr>
            <a:noAutofit/>
          </a:bodyPr>
          <a:lstStyle/>
          <a:p>
            <a:pPr algn="ctr"/>
            <a:r>
              <a:rPr lang="en-GB" sz="72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reflection blurRad="6350" stA="55000" endA="300" endPos="45500" dir="5400000" sy="-100000" algn="bl" rotWithShape="0"/>
                </a:effectLst>
                <a:latin typeface="Comic Sans MS" pitchFamily="66" charset="0"/>
              </a:rPr>
              <a:t>Design</a:t>
            </a:r>
            <a:endParaRPr lang="en-GB" sz="720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reflection blurRad="6350" stA="55000" endA="300" endPos="45500" dir="5400000" sy="-100000" algn="bl" rotWithShape="0"/>
              </a:effectLst>
              <a:latin typeface="Comic Sans MS" pitchFamily="66" charset="0"/>
            </a:endParaRPr>
          </a:p>
        </p:txBody>
      </p:sp>
      <p:sp>
        <p:nvSpPr>
          <p:cNvPr id="5" name="Subtitle 2"/>
          <p:cNvSpPr>
            <a:spLocks noGrp="1"/>
          </p:cNvSpPr>
          <p:nvPr>
            <p:ph type="subTitle" idx="1"/>
          </p:nvPr>
        </p:nvSpPr>
        <p:spPr>
          <a:xfrm>
            <a:off x="4929190" y="2357430"/>
            <a:ext cx="3714776" cy="500066"/>
          </a:xfrm>
        </p:spPr>
        <p:txBody>
          <a:bodyPr>
            <a:normAutofit fontScale="925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Design and manufacture</a:t>
            </a:r>
            <a:endParaRPr lang="en-GB"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ndParaRPr>
          </a:p>
        </p:txBody>
      </p:sp>
      <p:pic>
        <p:nvPicPr>
          <p:cNvPr id="6" name="Picture 1"/>
          <p:cNvPicPr>
            <a:picLocks noChangeAspect="1" noChangeArrowheads="1"/>
          </p:cNvPicPr>
          <p:nvPr/>
        </p:nvPicPr>
        <p:blipFill>
          <a:blip r:embed="rId2" cstate="print"/>
          <a:srcRect l="8368" r="64435" b="3125"/>
          <a:stretch>
            <a:fillRect/>
          </a:stretch>
        </p:blipFill>
        <p:spPr bwMode="auto">
          <a:xfrm>
            <a:off x="7072330" y="604454"/>
            <a:ext cx="714380" cy="681406"/>
          </a:xfrm>
          <a:prstGeom prst="rect">
            <a:avLst/>
          </a:prstGeom>
          <a:noFill/>
          <a:ln w="9525">
            <a:noFill/>
            <a:miter lim="800000"/>
            <a:headEnd/>
            <a:tailEnd/>
          </a:ln>
          <a:effectLst/>
        </p:spPr>
      </p:pic>
      <p:pic>
        <p:nvPicPr>
          <p:cNvPr id="7" name="Picture 2"/>
          <p:cNvPicPr>
            <a:picLocks noChangeAspect="1" noChangeArrowheads="1"/>
          </p:cNvPicPr>
          <p:nvPr/>
        </p:nvPicPr>
        <p:blipFill>
          <a:blip r:embed="rId3" cstate="print"/>
          <a:srcRect l="8333" r="65104" b="2849"/>
          <a:stretch>
            <a:fillRect/>
          </a:stretch>
        </p:blipFill>
        <p:spPr bwMode="auto">
          <a:xfrm>
            <a:off x="7858148" y="602297"/>
            <a:ext cx="697235" cy="683563"/>
          </a:xfrm>
          <a:prstGeom prst="rect">
            <a:avLst/>
          </a:prstGeom>
          <a:noFill/>
          <a:ln w="9525">
            <a:noFill/>
            <a:miter lim="800000"/>
            <a:headEnd/>
            <a:tailEnd/>
          </a:ln>
          <a:effectLst/>
        </p:spPr>
      </p:pic>
      <p:sp>
        <p:nvSpPr>
          <p:cNvPr id="8" name="TextBox 7"/>
          <p:cNvSpPr txBox="1"/>
          <p:nvPr/>
        </p:nvSpPr>
        <p:spPr>
          <a:xfrm>
            <a:off x="285720" y="6090842"/>
            <a:ext cx="8572560" cy="338554"/>
          </a:xfrm>
          <a:prstGeom prst="rect">
            <a:avLst/>
          </a:prstGeom>
          <a:noFill/>
        </p:spPr>
        <p:txBody>
          <a:bodyPr wrap="square" rtlCol="0">
            <a:spAutoFit/>
          </a:bodyPr>
          <a:lstStyle/>
          <a:p>
            <a:r>
              <a:rPr lang="en-GB" sz="1600" dirty="0" smtClean="0">
                <a:solidFill>
                  <a:schemeClr val="accent6">
                    <a:lumMod val="75000"/>
                  </a:schemeClr>
                </a:solidFill>
                <a:latin typeface="Comic Sans MS" pitchFamily="66" charset="0"/>
              </a:rPr>
              <a:t>Name: …………………………………………………………  Class:……………… Teacher:…………………………………………..</a:t>
            </a:r>
            <a:endParaRPr lang="en-GB" sz="1600" dirty="0">
              <a:solidFill>
                <a:schemeClr val="accent6">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405450"/>
            <a:ext cx="7715304" cy="523220"/>
          </a:xfrm>
          <a:prstGeom prst="rect">
            <a:avLst/>
          </a:prstGeom>
          <a:noFill/>
        </p:spPr>
        <p:txBody>
          <a:bodyPr wrap="square" rtlCol="0">
            <a:spAutoFit/>
          </a:bodyPr>
          <a:lstStyle/>
          <a:p>
            <a:r>
              <a:rPr lang="en-GB" sz="2800" b="1" u="sng" dirty="0" smtClean="0">
                <a:solidFill>
                  <a:schemeClr val="accent1"/>
                </a:solidFill>
                <a:latin typeface="Comic Sans MS" pitchFamily="66" charset="0"/>
              </a:rPr>
              <a:t>Performance</a:t>
            </a:r>
            <a:endParaRPr lang="en-GB" sz="2800" b="1" u="sng" dirty="0">
              <a:solidFill>
                <a:schemeClr val="accent1"/>
              </a:solidFill>
              <a:latin typeface="Comic Sans MS" pitchFamily="66" charset="0"/>
            </a:endParaRPr>
          </a:p>
        </p:txBody>
      </p:sp>
      <p:sp>
        <p:nvSpPr>
          <p:cNvPr id="3" name="Text Box 6"/>
          <p:cNvSpPr txBox="1">
            <a:spLocks noChangeArrowheads="1"/>
          </p:cNvSpPr>
          <p:nvPr/>
        </p:nvSpPr>
        <p:spPr bwMode="auto">
          <a:xfrm>
            <a:off x="428596" y="1119121"/>
            <a:ext cx="8072494" cy="4819781"/>
          </a:xfrm>
          <a:prstGeom prst="rect">
            <a:avLst/>
          </a:prstGeom>
          <a:noFill/>
          <a:ln w="9525">
            <a:noFill/>
            <a:miter lim="800000"/>
            <a:headEnd/>
            <a:tailEnd/>
          </a:ln>
          <a:effectLst/>
        </p:spPr>
        <p:txBody>
          <a:bodyPr wrap="square">
            <a:spAutoFit/>
          </a:bodyPr>
          <a:lstStyle/>
          <a:p>
            <a:pPr>
              <a:spcBef>
                <a:spcPct val="50000"/>
              </a:spcBef>
            </a:pPr>
            <a:r>
              <a:rPr lang="en-GB" sz="1200" dirty="0" smtClean="0">
                <a:solidFill>
                  <a:schemeClr val="accent1"/>
                </a:solidFill>
                <a:latin typeface="Comic Sans MS" pitchFamily="66" charset="0"/>
              </a:rPr>
              <a:t>Planned obsolescence </a:t>
            </a:r>
            <a:r>
              <a:rPr lang="en-GB" sz="1200" dirty="0" smtClean="0">
                <a:solidFill>
                  <a:schemeClr val="accent1"/>
                </a:solidFill>
                <a:latin typeface="Comic Sans MS" pitchFamily="66" charset="0"/>
                <a:cs typeface="Courier New" pitchFamily="49" charset="0"/>
              </a:rPr>
              <a:t>Task 1</a:t>
            </a:r>
          </a:p>
          <a:p>
            <a:pPr>
              <a:spcBef>
                <a:spcPct val="50000"/>
              </a:spcBef>
            </a:pPr>
            <a:endParaRPr lang="en-GB" sz="1200" dirty="0" smtClean="0">
              <a:solidFill>
                <a:schemeClr val="accent6">
                  <a:lumMod val="75000"/>
                </a:schemeClr>
              </a:solidFill>
              <a:latin typeface="Comic Sans MS" pitchFamily="66" charset="0"/>
              <a:cs typeface="Courier New" pitchFamily="49" charset="0"/>
            </a:endParaRPr>
          </a:p>
          <a:p>
            <a:pPr marL="609600" indent="-609600">
              <a:lnSpc>
                <a:spcPct val="90000"/>
              </a:lnSpc>
              <a:buFontTx/>
              <a:buNone/>
              <a:tabLst>
                <a:tab pos="536575" algn="l"/>
                <a:tab pos="812800" algn="l"/>
              </a:tabLst>
            </a:pPr>
            <a:r>
              <a:rPr lang="en-US" sz="1200" dirty="0" smtClean="0">
                <a:solidFill>
                  <a:schemeClr val="accent6">
                    <a:lumMod val="75000"/>
                  </a:schemeClr>
                </a:solidFill>
                <a:latin typeface="Comic Sans MS" pitchFamily="66" charset="0"/>
              </a:rPr>
              <a:t>Mass produced cars have built-in obsolescence.</a:t>
            </a:r>
            <a:br>
              <a:rPr lang="en-US" sz="1200" dirty="0" smtClean="0">
                <a:solidFill>
                  <a:schemeClr val="accent6">
                    <a:lumMod val="75000"/>
                  </a:schemeClr>
                </a:solidFill>
                <a:latin typeface="Comic Sans MS" pitchFamily="66" charset="0"/>
              </a:rPr>
            </a:br>
            <a:endParaRPr lang="en-US" sz="1200" dirty="0" smtClean="0">
              <a:solidFill>
                <a:schemeClr val="accent6">
                  <a:lumMod val="75000"/>
                </a:schemeClr>
              </a:solidFill>
              <a:latin typeface="Comic Sans MS" pitchFamily="66" charset="0"/>
            </a:endParaRPr>
          </a:p>
          <a:p>
            <a:pPr marL="609600" indent="-609600">
              <a:lnSpc>
                <a:spcPct val="90000"/>
              </a:lnSpc>
              <a:buFontTx/>
              <a:buAutoNum type="arabicPeriod"/>
              <a:tabLst>
                <a:tab pos="536575" algn="l"/>
                <a:tab pos="812800" algn="l"/>
              </a:tabLst>
            </a:pPr>
            <a:r>
              <a:rPr lang="en-US" sz="1200" b="1" i="1" dirty="0" smtClean="0">
                <a:solidFill>
                  <a:schemeClr val="accent6">
                    <a:lumMod val="75000"/>
                  </a:schemeClr>
                </a:solidFill>
                <a:latin typeface="Comic Sans MS" pitchFamily="66" charset="0"/>
              </a:rPr>
              <a:t>Explain</a:t>
            </a:r>
            <a:r>
              <a:rPr lang="en-US" sz="1200" i="1" dirty="0" smtClean="0">
                <a:solidFill>
                  <a:schemeClr val="accent6">
                    <a:lumMod val="75000"/>
                  </a:schemeClr>
                </a:solidFill>
                <a:latin typeface="Comic Sans MS" pitchFamily="66" charset="0"/>
              </a:rPr>
              <a:t> the implications of this for the consumer and the manufacturer.</a:t>
            </a:r>
          </a:p>
          <a:p>
            <a:pPr marL="609600" indent="-609600">
              <a:lnSpc>
                <a:spcPct val="90000"/>
              </a:lnSpc>
              <a:buFontTx/>
              <a:buAutoNum type="arabicPeriod"/>
              <a:tabLst>
                <a:tab pos="536575" algn="l"/>
                <a:tab pos="812800" algn="l"/>
              </a:tabLst>
            </a:pPr>
            <a:endParaRPr lang="en-US" sz="1200" i="1" dirty="0" smtClean="0">
              <a:solidFill>
                <a:schemeClr val="accent6">
                  <a:lumMod val="75000"/>
                </a:schemeClr>
              </a:solidFill>
              <a:latin typeface="Comic Sans MS" pitchFamily="66" charset="0"/>
            </a:endParaRPr>
          </a:p>
          <a:p>
            <a:pPr marL="609600" indent="-609600">
              <a:lnSpc>
                <a:spcPct val="90000"/>
              </a:lnSpc>
              <a:buFontTx/>
              <a:buAutoNum type="arabicPeriod"/>
              <a:tabLst>
                <a:tab pos="536575" algn="l"/>
                <a:tab pos="812800" algn="l"/>
              </a:tabLst>
            </a:pPr>
            <a:endParaRPr lang="en-US" sz="1200" i="1" dirty="0" smtClean="0">
              <a:solidFill>
                <a:schemeClr val="accent6">
                  <a:lumMod val="75000"/>
                </a:schemeClr>
              </a:solidFill>
              <a:latin typeface="Comic Sans MS" pitchFamily="66" charset="0"/>
            </a:endParaRPr>
          </a:p>
          <a:p>
            <a:pPr marL="609600" indent="-609600">
              <a:lnSpc>
                <a:spcPct val="90000"/>
              </a:lnSpc>
              <a:buFontTx/>
              <a:buAutoNum type="arabicPeriod"/>
              <a:tabLst>
                <a:tab pos="536575" algn="l"/>
                <a:tab pos="812800" algn="l"/>
              </a:tabLst>
            </a:pPr>
            <a:endParaRPr lang="en-US" sz="1200" i="1" dirty="0" smtClean="0">
              <a:solidFill>
                <a:schemeClr val="accent6">
                  <a:lumMod val="75000"/>
                </a:schemeClr>
              </a:solidFill>
              <a:latin typeface="Comic Sans MS" pitchFamily="66" charset="0"/>
            </a:endParaRPr>
          </a:p>
          <a:p>
            <a:pPr marL="609600" indent="-609600">
              <a:lnSpc>
                <a:spcPct val="90000"/>
              </a:lnSpc>
              <a:tabLst>
                <a:tab pos="536575" algn="l"/>
                <a:tab pos="812800" algn="l"/>
              </a:tabLst>
            </a:pPr>
            <a:endParaRPr lang="en-US" sz="1200" i="1" dirty="0" smtClean="0">
              <a:solidFill>
                <a:schemeClr val="accent6">
                  <a:lumMod val="75000"/>
                </a:schemeClr>
              </a:solidFill>
              <a:latin typeface="Comic Sans MS" pitchFamily="66" charset="0"/>
            </a:endParaRPr>
          </a:p>
          <a:p>
            <a:pPr marL="609600" indent="-609600">
              <a:lnSpc>
                <a:spcPct val="90000"/>
              </a:lnSpc>
              <a:tabLst>
                <a:tab pos="536575" algn="l"/>
                <a:tab pos="812800" algn="l"/>
              </a:tabLst>
            </a:pPr>
            <a:endParaRPr lang="en-US" sz="1200" i="1" dirty="0" smtClean="0">
              <a:solidFill>
                <a:schemeClr val="accent6">
                  <a:lumMod val="75000"/>
                </a:schemeClr>
              </a:solidFill>
              <a:latin typeface="Comic Sans MS" pitchFamily="66" charset="0"/>
            </a:endParaRPr>
          </a:p>
          <a:p>
            <a:pPr marL="609600" indent="-609600">
              <a:lnSpc>
                <a:spcPct val="90000"/>
              </a:lnSpc>
              <a:tabLst>
                <a:tab pos="536575" algn="l"/>
                <a:tab pos="812800" algn="l"/>
              </a:tabLst>
            </a:pPr>
            <a:endParaRPr lang="en-US" sz="1200" i="1" dirty="0" smtClean="0">
              <a:solidFill>
                <a:schemeClr val="accent6">
                  <a:lumMod val="75000"/>
                </a:schemeClr>
              </a:solidFill>
              <a:latin typeface="Comic Sans MS" pitchFamily="66" charset="0"/>
            </a:endParaRPr>
          </a:p>
          <a:p>
            <a:pPr marL="609600" indent="-609600">
              <a:lnSpc>
                <a:spcPct val="90000"/>
              </a:lnSpc>
              <a:buFontTx/>
              <a:buNone/>
              <a:tabLst>
                <a:tab pos="536575" algn="l"/>
                <a:tab pos="812800" algn="l"/>
              </a:tabLst>
            </a:pPr>
            <a:endParaRPr lang="en-US" sz="1200" i="1" dirty="0" smtClean="0">
              <a:solidFill>
                <a:schemeClr val="accent6">
                  <a:lumMod val="75000"/>
                </a:schemeClr>
              </a:solidFill>
              <a:latin typeface="Comic Sans MS" pitchFamily="66" charset="0"/>
            </a:endParaRPr>
          </a:p>
          <a:p>
            <a:pPr marL="609600" indent="-609600">
              <a:lnSpc>
                <a:spcPct val="90000"/>
              </a:lnSpc>
              <a:buFontTx/>
              <a:buAutoNum type="arabicPeriod" startAt="2"/>
              <a:tabLst>
                <a:tab pos="536575" algn="l"/>
                <a:tab pos="812800" algn="l"/>
              </a:tabLst>
            </a:pPr>
            <a:r>
              <a:rPr lang="en-US" sz="1200" b="1" i="1" dirty="0" smtClean="0">
                <a:solidFill>
                  <a:schemeClr val="accent6">
                    <a:lumMod val="75000"/>
                  </a:schemeClr>
                </a:solidFill>
                <a:latin typeface="Comic Sans MS" pitchFamily="66" charset="0"/>
              </a:rPr>
              <a:t>List</a:t>
            </a:r>
            <a:r>
              <a:rPr lang="en-US" sz="1200" i="1" dirty="0" smtClean="0">
                <a:solidFill>
                  <a:schemeClr val="accent6">
                    <a:lumMod val="75000"/>
                  </a:schemeClr>
                </a:solidFill>
                <a:latin typeface="Comic Sans MS" pitchFamily="66" charset="0"/>
              </a:rPr>
              <a:t> two other products which you consider to have built-in obsolescence.</a:t>
            </a:r>
          </a:p>
          <a:p>
            <a:pPr marL="609600" indent="-609600">
              <a:lnSpc>
                <a:spcPct val="90000"/>
              </a:lnSpc>
              <a:buFontTx/>
              <a:buAutoNum type="arabicPeriod" startAt="2"/>
              <a:tabLst>
                <a:tab pos="536575" algn="l"/>
                <a:tab pos="812800" algn="l"/>
              </a:tabLst>
            </a:pPr>
            <a:endParaRPr lang="en-US" sz="1200" i="1" dirty="0" smtClean="0">
              <a:solidFill>
                <a:schemeClr val="accent6">
                  <a:lumMod val="75000"/>
                </a:schemeClr>
              </a:solidFill>
              <a:latin typeface="Comic Sans MS" pitchFamily="66" charset="0"/>
            </a:endParaRPr>
          </a:p>
          <a:p>
            <a:pPr marL="609600" indent="-609600">
              <a:lnSpc>
                <a:spcPct val="90000"/>
              </a:lnSpc>
              <a:buFontTx/>
              <a:buAutoNum type="arabicPeriod" startAt="2"/>
              <a:tabLst>
                <a:tab pos="536575" algn="l"/>
                <a:tab pos="812800" algn="l"/>
              </a:tabLst>
            </a:pPr>
            <a:endParaRPr lang="en-US" sz="1200" i="1" dirty="0" smtClean="0">
              <a:solidFill>
                <a:schemeClr val="accent6">
                  <a:lumMod val="75000"/>
                </a:schemeClr>
              </a:solidFill>
              <a:latin typeface="Comic Sans MS" pitchFamily="66" charset="0"/>
            </a:endParaRPr>
          </a:p>
          <a:p>
            <a:pPr marL="609600" indent="-609600">
              <a:lnSpc>
                <a:spcPct val="90000"/>
              </a:lnSpc>
              <a:buFontTx/>
              <a:buAutoNum type="arabicPeriod" startAt="2"/>
              <a:tabLst>
                <a:tab pos="536575" algn="l"/>
                <a:tab pos="812800" algn="l"/>
              </a:tabLst>
            </a:pPr>
            <a:endParaRPr lang="en-US" sz="1200" i="1" dirty="0" smtClean="0">
              <a:solidFill>
                <a:schemeClr val="accent6">
                  <a:lumMod val="75000"/>
                </a:schemeClr>
              </a:solidFill>
              <a:latin typeface="Comic Sans MS" pitchFamily="66" charset="0"/>
            </a:endParaRPr>
          </a:p>
          <a:p>
            <a:pPr marL="609600" indent="-609600">
              <a:lnSpc>
                <a:spcPct val="90000"/>
              </a:lnSpc>
              <a:buFontTx/>
              <a:buAutoNum type="arabicPeriod" startAt="2"/>
              <a:tabLst>
                <a:tab pos="536575" algn="l"/>
                <a:tab pos="812800" algn="l"/>
              </a:tabLst>
            </a:pPr>
            <a:endParaRPr lang="en-US" sz="1200" i="1" dirty="0" smtClean="0">
              <a:solidFill>
                <a:schemeClr val="accent6">
                  <a:lumMod val="75000"/>
                </a:schemeClr>
              </a:solidFill>
              <a:latin typeface="Comic Sans MS" pitchFamily="66" charset="0"/>
            </a:endParaRPr>
          </a:p>
          <a:p>
            <a:pPr marL="609600" indent="-609600">
              <a:lnSpc>
                <a:spcPct val="90000"/>
              </a:lnSpc>
              <a:tabLst>
                <a:tab pos="536575" algn="l"/>
                <a:tab pos="812800" algn="l"/>
              </a:tabLst>
            </a:pPr>
            <a:endParaRPr lang="en-US" sz="1200" i="1" dirty="0" smtClean="0">
              <a:solidFill>
                <a:schemeClr val="accent6">
                  <a:lumMod val="75000"/>
                </a:schemeClr>
              </a:solidFill>
              <a:latin typeface="Comic Sans MS" pitchFamily="66" charset="0"/>
            </a:endParaRPr>
          </a:p>
          <a:p>
            <a:pPr marL="609600" indent="-609600">
              <a:lnSpc>
                <a:spcPct val="90000"/>
              </a:lnSpc>
              <a:tabLst>
                <a:tab pos="536575" algn="l"/>
                <a:tab pos="812800" algn="l"/>
              </a:tabLst>
            </a:pPr>
            <a:endParaRPr lang="en-US" sz="1200" i="1" dirty="0" smtClean="0">
              <a:solidFill>
                <a:schemeClr val="accent6">
                  <a:lumMod val="75000"/>
                </a:schemeClr>
              </a:solidFill>
              <a:latin typeface="Comic Sans MS" pitchFamily="66" charset="0"/>
            </a:endParaRPr>
          </a:p>
          <a:p>
            <a:pPr marL="609600" indent="-609600">
              <a:lnSpc>
                <a:spcPct val="90000"/>
              </a:lnSpc>
              <a:buFontTx/>
              <a:buNone/>
              <a:tabLst>
                <a:tab pos="536575" algn="l"/>
                <a:tab pos="812800" algn="l"/>
              </a:tabLst>
            </a:pPr>
            <a:endParaRPr lang="en-US" sz="1200" dirty="0" smtClean="0">
              <a:solidFill>
                <a:schemeClr val="accent6">
                  <a:lumMod val="75000"/>
                </a:schemeClr>
              </a:solidFill>
              <a:latin typeface="Comic Sans MS" pitchFamily="66" charset="0"/>
            </a:endParaRPr>
          </a:p>
          <a:p>
            <a:pPr marL="609600" indent="-609600">
              <a:lnSpc>
                <a:spcPct val="90000"/>
              </a:lnSpc>
              <a:buFontTx/>
              <a:buAutoNum type="arabicPeriod" startAt="3"/>
              <a:tabLst>
                <a:tab pos="536575" algn="l"/>
                <a:tab pos="812800" algn="l"/>
              </a:tabLst>
            </a:pPr>
            <a:r>
              <a:rPr lang="en-US" sz="1200" i="1" dirty="0" smtClean="0">
                <a:solidFill>
                  <a:schemeClr val="accent6">
                    <a:lumMod val="75000"/>
                  </a:schemeClr>
                </a:solidFill>
                <a:latin typeface="Comic Sans MS" pitchFamily="66" charset="0"/>
              </a:rPr>
              <a:t>Often similar products are available with different life expectancies. Consider and compare the following for different ends of the market:</a:t>
            </a:r>
            <a:br>
              <a:rPr lang="en-US" sz="1200" i="1" dirty="0" smtClean="0">
                <a:solidFill>
                  <a:schemeClr val="accent6">
                    <a:lumMod val="75000"/>
                  </a:schemeClr>
                </a:solidFill>
                <a:latin typeface="Comic Sans MS" pitchFamily="66" charset="0"/>
              </a:rPr>
            </a:br>
            <a:endParaRPr lang="en-US" sz="1200" i="1" dirty="0" smtClean="0">
              <a:solidFill>
                <a:schemeClr val="accent6">
                  <a:lumMod val="75000"/>
                </a:schemeClr>
              </a:solidFill>
              <a:latin typeface="Comic Sans MS" pitchFamily="66" charset="0"/>
            </a:endParaRPr>
          </a:p>
          <a:p>
            <a:pPr marL="609600" indent="-609600">
              <a:lnSpc>
                <a:spcPct val="90000"/>
              </a:lnSpc>
              <a:buFontTx/>
              <a:buNone/>
              <a:tabLst>
                <a:tab pos="536575" algn="l"/>
                <a:tab pos="812800" algn="l"/>
              </a:tabLst>
            </a:pPr>
            <a:r>
              <a:rPr lang="en-US" sz="1200" b="1" i="1" dirty="0" smtClean="0">
                <a:solidFill>
                  <a:schemeClr val="accent6">
                    <a:lumMod val="75000"/>
                  </a:schemeClr>
                </a:solidFill>
                <a:latin typeface="Comic Sans MS" pitchFamily="66" charset="0"/>
              </a:rPr>
              <a:t>	•	Cars</a:t>
            </a:r>
          </a:p>
          <a:p>
            <a:pPr marL="609600" indent="-609600">
              <a:lnSpc>
                <a:spcPct val="90000"/>
              </a:lnSpc>
              <a:buFontTx/>
              <a:buNone/>
              <a:tabLst>
                <a:tab pos="536575" algn="l"/>
                <a:tab pos="812800" algn="l"/>
              </a:tabLst>
            </a:pPr>
            <a:r>
              <a:rPr lang="en-US" sz="1200" b="1" i="1" dirty="0" smtClean="0">
                <a:solidFill>
                  <a:schemeClr val="accent6">
                    <a:lumMod val="75000"/>
                  </a:schemeClr>
                </a:solidFill>
                <a:latin typeface="Comic Sans MS" pitchFamily="66" charset="0"/>
              </a:rPr>
              <a:t>	•	Razors/shavers</a:t>
            </a:r>
          </a:p>
          <a:p>
            <a:pPr marL="609600" indent="-609600">
              <a:lnSpc>
                <a:spcPct val="90000"/>
              </a:lnSpc>
              <a:buFontTx/>
              <a:buNone/>
              <a:tabLst>
                <a:tab pos="536575" algn="l"/>
                <a:tab pos="812800" algn="l"/>
              </a:tabLst>
            </a:pPr>
            <a:r>
              <a:rPr lang="en-US" sz="1200" b="1" i="1" dirty="0" smtClean="0">
                <a:solidFill>
                  <a:schemeClr val="accent6">
                    <a:lumMod val="75000"/>
                  </a:schemeClr>
                </a:solidFill>
                <a:latin typeface="Comic Sans MS" pitchFamily="66" charset="0"/>
              </a:rPr>
              <a:t>	•	Pens</a:t>
            </a:r>
          </a:p>
          <a:p>
            <a:pPr>
              <a:spcBef>
                <a:spcPct val="50000"/>
              </a:spcBef>
            </a:pPr>
            <a:endParaRPr lang="en-GB" sz="1200" dirty="0">
              <a:solidFill>
                <a:schemeClr val="accent6">
                  <a:lumMod val="75000"/>
                </a:schemeClr>
              </a:solidFill>
              <a:latin typeface="Comic Sans MS" pitchFamily="66" charset="0"/>
              <a:cs typeface="Courier New" pitchFamily="49"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405450"/>
            <a:ext cx="7715304" cy="523220"/>
          </a:xfrm>
          <a:prstGeom prst="rect">
            <a:avLst/>
          </a:prstGeom>
          <a:noFill/>
        </p:spPr>
        <p:txBody>
          <a:bodyPr wrap="square" rtlCol="0">
            <a:spAutoFit/>
          </a:bodyPr>
          <a:lstStyle/>
          <a:p>
            <a:r>
              <a:rPr lang="en-GB" sz="2800" b="1" u="sng" dirty="0" smtClean="0">
                <a:solidFill>
                  <a:schemeClr val="accent1"/>
                </a:solidFill>
                <a:latin typeface="Comic Sans MS" pitchFamily="66" charset="0"/>
              </a:rPr>
              <a:t>Performance</a:t>
            </a:r>
            <a:endParaRPr lang="en-GB" sz="2800" b="1" u="sng" dirty="0">
              <a:solidFill>
                <a:schemeClr val="accent1"/>
              </a:solidFill>
              <a:latin typeface="Comic Sans MS" pitchFamily="66" charset="0"/>
            </a:endParaRPr>
          </a:p>
        </p:txBody>
      </p:sp>
      <p:sp>
        <p:nvSpPr>
          <p:cNvPr id="3" name="TextBox 2"/>
          <p:cNvSpPr txBox="1"/>
          <p:nvPr/>
        </p:nvSpPr>
        <p:spPr>
          <a:xfrm>
            <a:off x="467544" y="1071546"/>
            <a:ext cx="7786742" cy="2086725"/>
          </a:xfrm>
          <a:prstGeom prst="rect">
            <a:avLst/>
          </a:prstGeom>
          <a:noFill/>
        </p:spPr>
        <p:txBody>
          <a:bodyPr wrap="square" rtlCol="0">
            <a:spAutoFit/>
          </a:bodyPr>
          <a:lstStyle/>
          <a:p>
            <a:r>
              <a:rPr lang="en-GB" sz="1200" b="1" dirty="0" smtClean="0">
                <a:solidFill>
                  <a:schemeClr val="accent1"/>
                </a:solidFill>
                <a:latin typeface="Comic Sans MS" pitchFamily="66" charset="0"/>
              </a:rPr>
              <a:t>Ease of maintenance</a:t>
            </a:r>
          </a:p>
          <a:p>
            <a:r>
              <a:rPr lang="en-GB" sz="1200" dirty="0">
                <a:solidFill>
                  <a:schemeClr val="accent1"/>
                </a:solidFill>
                <a:latin typeface="Comic Sans MS" pitchFamily="66" charset="0"/>
              </a:rPr>
              <a:t>Ease of Maintenance </a:t>
            </a:r>
            <a:r>
              <a:rPr lang="en-GB" sz="1200" dirty="0">
                <a:latin typeface="Comic Sans MS" pitchFamily="66" charset="0"/>
              </a:rPr>
              <a:t>is how difficult it is for a user to keep a product in good working order throughout its life</a:t>
            </a:r>
            <a:r>
              <a:rPr lang="en-GB" sz="1200" dirty="0" smtClean="0">
                <a:latin typeface="Comic Sans MS" pitchFamily="66" charset="0"/>
              </a:rPr>
              <a:t>. </a:t>
            </a:r>
          </a:p>
          <a:p>
            <a:pPr algn="just">
              <a:lnSpc>
                <a:spcPct val="80000"/>
              </a:lnSpc>
              <a:spcBef>
                <a:spcPct val="20000"/>
              </a:spcBef>
              <a:buClr>
                <a:schemeClr val="tx2"/>
              </a:buClr>
              <a:buSzPct val="75000"/>
              <a:buFont typeface="Wingdings" pitchFamily="2" charset="2"/>
              <a:buNone/>
            </a:pPr>
            <a:r>
              <a:rPr lang="en-US" sz="1200" dirty="0">
                <a:latin typeface="Comic Sans MS" pitchFamily="66" charset="0"/>
              </a:rPr>
              <a:t>A cheaper product is probably intended to be thrown away after use and will need no maintenance</a:t>
            </a:r>
            <a:r>
              <a:rPr lang="en-US" sz="1200" dirty="0" smtClean="0">
                <a:latin typeface="Comic Sans MS" pitchFamily="66" charset="0"/>
              </a:rPr>
              <a:t>.</a:t>
            </a:r>
            <a:endParaRPr lang="en-US" sz="1200" dirty="0">
              <a:latin typeface="Comic Sans MS" pitchFamily="66" charset="0"/>
            </a:endParaRPr>
          </a:p>
          <a:p>
            <a:pPr algn="just">
              <a:lnSpc>
                <a:spcPct val="80000"/>
              </a:lnSpc>
              <a:spcBef>
                <a:spcPct val="20000"/>
              </a:spcBef>
              <a:buClr>
                <a:schemeClr val="tx2"/>
              </a:buClr>
              <a:buSzPct val="75000"/>
              <a:buFont typeface="Wingdings" pitchFamily="2" charset="2"/>
              <a:buNone/>
            </a:pPr>
            <a:r>
              <a:rPr lang="en-US" sz="1200" dirty="0">
                <a:latin typeface="Comic Sans MS" pitchFamily="66" charset="0"/>
              </a:rPr>
              <a:t>A more expensive product is likely to last much longer and will require periodic maintenance to keep it in good order</a:t>
            </a:r>
            <a:r>
              <a:rPr lang="en-US" sz="1200" dirty="0" smtClean="0">
                <a:latin typeface="Comic Sans MS" pitchFamily="66" charset="0"/>
              </a:rPr>
              <a:t>.</a:t>
            </a:r>
          </a:p>
          <a:p>
            <a:r>
              <a:rPr lang="en-GB" sz="1200" dirty="0">
                <a:latin typeface="Comic Sans MS" pitchFamily="66" charset="0"/>
              </a:rPr>
              <a:t>T</a:t>
            </a:r>
            <a:r>
              <a:rPr lang="en-GB" sz="1200" dirty="0" smtClean="0">
                <a:latin typeface="Comic Sans MS" pitchFamily="66" charset="0"/>
              </a:rPr>
              <a:t>he </a:t>
            </a:r>
            <a:r>
              <a:rPr lang="en-GB" sz="1200" dirty="0">
                <a:latin typeface="Comic Sans MS" pitchFamily="66" charset="0"/>
              </a:rPr>
              <a:t>complexity of a product will have a direct effect on the amount of maintenance required. A very </a:t>
            </a:r>
            <a:r>
              <a:rPr lang="en-GB" sz="1200" dirty="0" smtClean="0">
                <a:latin typeface="Comic Sans MS" pitchFamily="66" charset="0"/>
              </a:rPr>
              <a:t>complex product </a:t>
            </a:r>
            <a:r>
              <a:rPr lang="en-GB" sz="1200" dirty="0">
                <a:latin typeface="Comic Sans MS" pitchFamily="66" charset="0"/>
              </a:rPr>
              <a:t>like a car will require a great deal of maintenance in its lifetime, from the regular servicing of the engine </a:t>
            </a:r>
            <a:r>
              <a:rPr lang="en-GB" sz="1200" dirty="0" smtClean="0">
                <a:latin typeface="Comic Sans MS" pitchFamily="66" charset="0"/>
              </a:rPr>
              <a:t>to ensure </a:t>
            </a:r>
            <a:r>
              <a:rPr lang="en-GB" sz="1200" dirty="0">
                <a:latin typeface="Comic Sans MS" pitchFamily="66" charset="0"/>
              </a:rPr>
              <a:t>oil and water levels are correct to the replacement of worn parts like brake disks to prolong the life of the car.</a:t>
            </a:r>
            <a:endParaRPr lang="en-US" sz="1200" dirty="0">
              <a:latin typeface="Comic Sans MS" pitchFamily="66" charset="0"/>
            </a:endParaRPr>
          </a:p>
          <a:p>
            <a:endParaRPr lang="en-GB" sz="1200" dirty="0">
              <a:solidFill>
                <a:schemeClr val="accent1"/>
              </a:solidFill>
              <a:latin typeface="Comic Sans MS" pitchFamily="66" charset="0"/>
            </a:endParaRPr>
          </a:p>
        </p:txBody>
      </p:sp>
      <p:sp>
        <p:nvSpPr>
          <p:cNvPr id="4" name="TextBox 3"/>
          <p:cNvSpPr txBox="1"/>
          <p:nvPr/>
        </p:nvSpPr>
        <p:spPr>
          <a:xfrm>
            <a:off x="467544" y="3158271"/>
            <a:ext cx="3816424" cy="938719"/>
          </a:xfrm>
          <a:prstGeom prst="rect">
            <a:avLst/>
          </a:prstGeom>
          <a:noFill/>
        </p:spPr>
        <p:txBody>
          <a:bodyPr wrap="square" rtlCol="0">
            <a:spAutoFit/>
          </a:bodyPr>
          <a:lstStyle/>
          <a:p>
            <a:r>
              <a:rPr lang="en-GB" sz="1100" dirty="0">
                <a:solidFill>
                  <a:schemeClr val="accent6">
                    <a:lumMod val="75000"/>
                  </a:schemeClr>
                </a:solidFill>
                <a:latin typeface="Comic Sans MS" pitchFamily="66" charset="0"/>
              </a:rPr>
              <a:t>These disposable toothbrushes are</a:t>
            </a:r>
          </a:p>
          <a:p>
            <a:r>
              <a:rPr lang="en-GB" sz="1100" dirty="0">
                <a:solidFill>
                  <a:schemeClr val="accent6">
                    <a:lumMod val="75000"/>
                  </a:schemeClr>
                </a:solidFill>
                <a:latin typeface="Comic Sans MS" pitchFamily="66" charset="0"/>
              </a:rPr>
              <a:t>designed to be thrown away once the</a:t>
            </a:r>
          </a:p>
          <a:p>
            <a:r>
              <a:rPr lang="en-GB" sz="1100" dirty="0">
                <a:solidFill>
                  <a:schemeClr val="accent6">
                    <a:lumMod val="75000"/>
                  </a:schemeClr>
                </a:solidFill>
                <a:latin typeface="Comic Sans MS" pitchFamily="66" charset="0"/>
              </a:rPr>
              <a:t>heads are worn out. There is no design</a:t>
            </a:r>
          </a:p>
          <a:p>
            <a:r>
              <a:rPr lang="en-GB" sz="1100" dirty="0">
                <a:solidFill>
                  <a:schemeClr val="accent6">
                    <a:lumMod val="75000"/>
                  </a:schemeClr>
                </a:solidFill>
                <a:latin typeface="Comic Sans MS" pitchFamily="66" charset="0"/>
              </a:rPr>
              <a:t>for ease of maintenance required and</a:t>
            </a:r>
          </a:p>
          <a:p>
            <a:r>
              <a:rPr lang="en-GB" sz="1100" dirty="0">
                <a:solidFill>
                  <a:schemeClr val="accent6">
                    <a:lumMod val="75000"/>
                  </a:schemeClr>
                </a:solidFill>
                <a:latin typeface="Comic Sans MS" pitchFamily="66" charset="0"/>
              </a:rPr>
              <a:t>their price is fairly low.</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3864" y="3065067"/>
            <a:ext cx="1521891" cy="1139949"/>
          </a:xfrm>
          <a:prstGeom prst="rect">
            <a:avLst/>
          </a:prstGeom>
        </p:spPr>
      </p:pic>
      <p:sp>
        <p:nvSpPr>
          <p:cNvPr id="6" name="Rectangle 5"/>
          <p:cNvSpPr/>
          <p:nvPr/>
        </p:nvSpPr>
        <p:spPr>
          <a:xfrm>
            <a:off x="467544" y="4359601"/>
            <a:ext cx="4572000" cy="1446550"/>
          </a:xfrm>
          <a:prstGeom prst="rect">
            <a:avLst/>
          </a:prstGeom>
        </p:spPr>
        <p:txBody>
          <a:bodyPr>
            <a:spAutoFit/>
          </a:bodyPr>
          <a:lstStyle/>
          <a:p>
            <a:r>
              <a:rPr lang="en-GB" sz="1100" dirty="0">
                <a:solidFill>
                  <a:schemeClr val="accent6">
                    <a:lumMod val="75000"/>
                  </a:schemeClr>
                </a:solidFill>
                <a:latin typeface="Comic Sans MS" pitchFamily="66" charset="0"/>
              </a:rPr>
              <a:t>The oral-B </a:t>
            </a:r>
            <a:r>
              <a:rPr lang="en-GB" sz="1100" dirty="0" smtClean="0">
                <a:solidFill>
                  <a:schemeClr val="accent6">
                    <a:lumMod val="75000"/>
                  </a:schemeClr>
                </a:solidFill>
                <a:latin typeface="Comic Sans MS" pitchFamily="66" charset="0"/>
              </a:rPr>
              <a:t>electric toothbrush </a:t>
            </a:r>
            <a:r>
              <a:rPr lang="en-GB" sz="1100" dirty="0">
                <a:solidFill>
                  <a:schemeClr val="accent6">
                    <a:lumMod val="75000"/>
                  </a:schemeClr>
                </a:solidFill>
                <a:latin typeface="Comic Sans MS" pitchFamily="66" charset="0"/>
              </a:rPr>
              <a:t>is designed </a:t>
            </a:r>
            <a:r>
              <a:rPr lang="en-GB" sz="1100" dirty="0" smtClean="0">
                <a:solidFill>
                  <a:schemeClr val="accent6">
                    <a:lumMod val="75000"/>
                  </a:schemeClr>
                </a:solidFill>
                <a:latin typeface="Comic Sans MS" pitchFamily="66" charset="0"/>
              </a:rPr>
              <a:t>to have </a:t>
            </a:r>
            <a:r>
              <a:rPr lang="en-GB" sz="1100" dirty="0">
                <a:solidFill>
                  <a:schemeClr val="accent6">
                    <a:lumMod val="75000"/>
                  </a:schemeClr>
                </a:solidFill>
                <a:latin typeface="Comic Sans MS" pitchFamily="66" charset="0"/>
              </a:rPr>
              <a:t>a replaceable </a:t>
            </a:r>
            <a:r>
              <a:rPr lang="en-GB" sz="1100" dirty="0" smtClean="0">
                <a:solidFill>
                  <a:schemeClr val="accent6">
                    <a:lumMod val="75000"/>
                  </a:schemeClr>
                </a:solidFill>
                <a:latin typeface="Comic Sans MS" pitchFamily="66" charset="0"/>
              </a:rPr>
              <a:t>head, so </a:t>
            </a:r>
            <a:r>
              <a:rPr lang="en-GB" sz="1100" dirty="0">
                <a:solidFill>
                  <a:schemeClr val="accent6">
                    <a:lumMod val="75000"/>
                  </a:schemeClr>
                </a:solidFill>
                <a:latin typeface="Comic Sans MS" pitchFamily="66" charset="0"/>
              </a:rPr>
              <a:t>that a consumer </a:t>
            </a:r>
            <a:r>
              <a:rPr lang="en-GB" sz="1100" dirty="0" smtClean="0">
                <a:solidFill>
                  <a:schemeClr val="accent6">
                    <a:lumMod val="75000"/>
                  </a:schemeClr>
                </a:solidFill>
                <a:latin typeface="Comic Sans MS" pitchFamily="66" charset="0"/>
              </a:rPr>
              <a:t>does not </a:t>
            </a:r>
            <a:r>
              <a:rPr lang="en-GB" sz="1100" dirty="0">
                <a:solidFill>
                  <a:schemeClr val="accent6">
                    <a:lumMod val="75000"/>
                  </a:schemeClr>
                </a:solidFill>
                <a:latin typeface="Comic Sans MS" pitchFamily="66" charset="0"/>
              </a:rPr>
              <a:t>have to buy a </a:t>
            </a:r>
            <a:r>
              <a:rPr lang="en-GB" sz="1100" dirty="0" smtClean="0">
                <a:solidFill>
                  <a:schemeClr val="accent6">
                    <a:lumMod val="75000"/>
                  </a:schemeClr>
                </a:solidFill>
                <a:latin typeface="Comic Sans MS" pitchFamily="66" charset="0"/>
              </a:rPr>
              <a:t>whole new </a:t>
            </a:r>
            <a:r>
              <a:rPr lang="en-GB" sz="1100" dirty="0">
                <a:solidFill>
                  <a:schemeClr val="accent6">
                    <a:lumMod val="75000"/>
                  </a:schemeClr>
                </a:solidFill>
                <a:latin typeface="Comic Sans MS" pitchFamily="66" charset="0"/>
              </a:rPr>
              <a:t>toothbrush each </a:t>
            </a:r>
            <a:r>
              <a:rPr lang="en-GB" sz="1100" dirty="0" smtClean="0">
                <a:solidFill>
                  <a:schemeClr val="accent6">
                    <a:lumMod val="75000"/>
                  </a:schemeClr>
                </a:solidFill>
                <a:latin typeface="Comic Sans MS" pitchFamily="66" charset="0"/>
              </a:rPr>
              <a:t>time the </a:t>
            </a:r>
            <a:r>
              <a:rPr lang="en-GB" sz="1100" dirty="0">
                <a:solidFill>
                  <a:schemeClr val="accent6">
                    <a:lumMod val="75000"/>
                  </a:schemeClr>
                </a:solidFill>
                <a:latin typeface="Comic Sans MS" pitchFamily="66" charset="0"/>
              </a:rPr>
              <a:t>head wears out. </a:t>
            </a:r>
            <a:r>
              <a:rPr lang="en-GB" sz="1100" dirty="0" smtClean="0">
                <a:solidFill>
                  <a:schemeClr val="accent6">
                    <a:lumMod val="75000"/>
                  </a:schemeClr>
                </a:solidFill>
                <a:latin typeface="Comic Sans MS" pitchFamily="66" charset="0"/>
              </a:rPr>
              <a:t>This increases </a:t>
            </a:r>
            <a:r>
              <a:rPr lang="en-GB" sz="1100" dirty="0">
                <a:solidFill>
                  <a:schemeClr val="accent6">
                    <a:lumMod val="75000"/>
                  </a:schemeClr>
                </a:solidFill>
                <a:latin typeface="Comic Sans MS" pitchFamily="66" charset="0"/>
              </a:rPr>
              <a:t>the initial cost </a:t>
            </a:r>
            <a:r>
              <a:rPr lang="en-GB" sz="1100" dirty="0" smtClean="0">
                <a:solidFill>
                  <a:schemeClr val="accent6">
                    <a:lumMod val="75000"/>
                  </a:schemeClr>
                </a:solidFill>
                <a:latin typeface="Comic Sans MS" pitchFamily="66" charset="0"/>
              </a:rPr>
              <a:t>of the </a:t>
            </a:r>
            <a:r>
              <a:rPr lang="en-GB" sz="1100" dirty="0">
                <a:solidFill>
                  <a:schemeClr val="accent6">
                    <a:lumMod val="75000"/>
                  </a:schemeClr>
                </a:solidFill>
                <a:latin typeface="Comic Sans MS" pitchFamily="66" charset="0"/>
              </a:rPr>
              <a:t>product as there are </a:t>
            </a:r>
            <a:r>
              <a:rPr lang="en-GB" sz="1100" dirty="0" smtClean="0">
                <a:solidFill>
                  <a:schemeClr val="accent6">
                    <a:lumMod val="75000"/>
                  </a:schemeClr>
                </a:solidFill>
                <a:latin typeface="Comic Sans MS" pitchFamily="66" charset="0"/>
              </a:rPr>
              <a:t>additional components </a:t>
            </a:r>
            <a:r>
              <a:rPr lang="en-GB" sz="1100" dirty="0">
                <a:solidFill>
                  <a:schemeClr val="accent6">
                    <a:lumMod val="75000"/>
                  </a:schemeClr>
                </a:solidFill>
                <a:latin typeface="Comic Sans MS" pitchFamily="66" charset="0"/>
              </a:rPr>
              <a:t>required to enable the head </a:t>
            </a:r>
            <a:r>
              <a:rPr lang="en-GB" sz="1100" dirty="0" smtClean="0">
                <a:solidFill>
                  <a:schemeClr val="accent6">
                    <a:lumMod val="75000"/>
                  </a:schemeClr>
                </a:solidFill>
                <a:latin typeface="Comic Sans MS" pitchFamily="66" charset="0"/>
              </a:rPr>
              <a:t>to join </a:t>
            </a:r>
            <a:r>
              <a:rPr lang="en-GB" sz="1100" dirty="0">
                <a:solidFill>
                  <a:schemeClr val="accent6">
                    <a:lumMod val="75000"/>
                  </a:schemeClr>
                </a:solidFill>
                <a:latin typeface="Comic Sans MS" pitchFamily="66" charset="0"/>
              </a:rPr>
              <a:t>to the body, but allows the main body </a:t>
            </a:r>
            <a:r>
              <a:rPr lang="en-GB" sz="1100" dirty="0" smtClean="0">
                <a:solidFill>
                  <a:schemeClr val="accent6">
                    <a:lumMod val="75000"/>
                  </a:schemeClr>
                </a:solidFill>
                <a:latin typeface="Comic Sans MS" pitchFamily="66" charset="0"/>
              </a:rPr>
              <a:t>of the </a:t>
            </a:r>
            <a:r>
              <a:rPr lang="en-GB" sz="1100" dirty="0">
                <a:solidFill>
                  <a:schemeClr val="accent6">
                    <a:lumMod val="75000"/>
                  </a:schemeClr>
                </a:solidFill>
                <a:latin typeface="Comic Sans MS" pitchFamily="66" charset="0"/>
              </a:rPr>
              <a:t>toothbrush to be used for a long </a:t>
            </a:r>
            <a:r>
              <a:rPr lang="en-GB" sz="1100" dirty="0" smtClean="0">
                <a:solidFill>
                  <a:schemeClr val="accent6">
                    <a:lumMod val="75000"/>
                  </a:schemeClr>
                </a:solidFill>
                <a:latin typeface="Comic Sans MS" pitchFamily="66" charset="0"/>
              </a:rPr>
              <a:t>time. Consumers </a:t>
            </a:r>
            <a:r>
              <a:rPr lang="en-GB" sz="1100" dirty="0">
                <a:solidFill>
                  <a:schemeClr val="accent6">
                    <a:lumMod val="75000"/>
                  </a:schemeClr>
                </a:solidFill>
                <a:latin typeface="Comic Sans MS" pitchFamily="66" charset="0"/>
              </a:rPr>
              <a:t>would </a:t>
            </a:r>
            <a:r>
              <a:rPr lang="en-GB" sz="1100" dirty="0" smtClean="0">
                <a:solidFill>
                  <a:schemeClr val="accent6">
                    <a:lumMod val="75000"/>
                  </a:schemeClr>
                </a:solidFill>
                <a:latin typeface="Comic Sans MS" pitchFamily="66" charset="0"/>
              </a:rPr>
              <a:t>not buy </a:t>
            </a:r>
            <a:r>
              <a:rPr lang="en-GB" sz="1100" dirty="0">
                <a:solidFill>
                  <a:schemeClr val="accent6">
                    <a:lumMod val="75000"/>
                  </a:schemeClr>
                </a:solidFill>
                <a:latin typeface="Comic Sans MS" pitchFamily="66" charset="0"/>
              </a:rPr>
              <a:t>the Oral-B at all </a:t>
            </a:r>
            <a:r>
              <a:rPr lang="en-GB" sz="1100" dirty="0" smtClean="0">
                <a:solidFill>
                  <a:schemeClr val="accent6">
                    <a:lumMod val="75000"/>
                  </a:schemeClr>
                </a:solidFill>
                <a:latin typeface="Comic Sans MS" pitchFamily="66" charset="0"/>
              </a:rPr>
              <a:t>if they </a:t>
            </a:r>
            <a:r>
              <a:rPr lang="en-GB" sz="1100" dirty="0">
                <a:solidFill>
                  <a:schemeClr val="accent6">
                    <a:lumMod val="75000"/>
                  </a:schemeClr>
                </a:solidFill>
                <a:latin typeface="Comic Sans MS" pitchFamily="66" charset="0"/>
              </a:rPr>
              <a:t>needed to replace the whole </a:t>
            </a:r>
            <a:r>
              <a:rPr lang="en-GB" sz="1100" dirty="0" smtClean="0">
                <a:solidFill>
                  <a:schemeClr val="accent6">
                    <a:lumMod val="75000"/>
                  </a:schemeClr>
                </a:solidFill>
                <a:latin typeface="Comic Sans MS" pitchFamily="66" charset="0"/>
              </a:rPr>
              <a:t>product as</a:t>
            </a:r>
            <a:r>
              <a:rPr lang="en-GB" sz="1100" dirty="0">
                <a:solidFill>
                  <a:schemeClr val="accent6">
                    <a:lumMod val="75000"/>
                  </a:schemeClr>
                </a:solidFill>
                <a:latin typeface="Comic Sans MS" pitchFamily="66" charset="0"/>
              </a:rPr>
              <a:t> </a:t>
            </a:r>
            <a:r>
              <a:rPr lang="en-GB" sz="1100" dirty="0" smtClean="0">
                <a:solidFill>
                  <a:schemeClr val="accent6">
                    <a:lumMod val="75000"/>
                  </a:schemeClr>
                </a:solidFill>
                <a:latin typeface="Comic Sans MS" pitchFamily="66" charset="0"/>
              </a:rPr>
              <a:t>often </a:t>
            </a:r>
            <a:r>
              <a:rPr lang="en-GB" sz="1100" dirty="0">
                <a:solidFill>
                  <a:schemeClr val="accent6">
                    <a:lumMod val="75000"/>
                  </a:schemeClr>
                </a:solidFill>
                <a:latin typeface="Comic Sans MS" pitchFamily="66" charset="0"/>
              </a:rPr>
              <a:t>as they replace a fixed head.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111" y="3635041"/>
            <a:ext cx="2376264" cy="237626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90" y="1052736"/>
            <a:ext cx="7560840" cy="3677930"/>
          </a:xfrm>
          <a:prstGeom prst="rect">
            <a:avLst/>
          </a:prstGeom>
          <a:noFill/>
        </p:spPr>
        <p:txBody>
          <a:bodyPr wrap="square" rtlCol="0">
            <a:spAutoFit/>
          </a:bodyPr>
          <a:lstStyle/>
          <a:p>
            <a:pPr algn="just">
              <a:spcBef>
                <a:spcPct val="50000"/>
              </a:spcBef>
            </a:pPr>
            <a:r>
              <a:rPr lang="en-GB" sz="1100" u="sng" dirty="0">
                <a:solidFill>
                  <a:schemeClr val="accent1"/>
                </a:solidFill>
                <a:latin typeface="Comic Sans MS" pitchFamily="66" charset="0"/>
              </a:rPr>
              <a:t>Materials</a:t>
            </a:r>
          </a:p>
          <a:p>
            <a:pPr algn="just">
              <a:spcBef>
                <a:spcPts val="600"/>
              </a:spcBef>
            </a:pPr>
            <a:r>
              <a:rPr lang="en-GB" sz="1100" dirty="0">
                <a:solidFill>
                  <a:schemeClr val="accent6">
                    <a:lumMod val="75000"/>
                  </a:schemeClr>
                </a:solidFill>
                <a:latin typeface="Comic Sans MS" pitchFamily="66" charset="0"/>
              </a:rPr>
              <a:t>When coming up with a design for a product we must consider how many are to be produced, who the target market is, what the product is going to be used for, how and where it is to be used. When we have established all of this it becomes easier to decide which materials would be most suitable for the job. </a:t>
            </a:r>
          </a:p>
          <a:p>
            <a:pPr algn="just">
              <a:spcBef>
                <a:spcPts val="600"/>
              </a:spcBef>
            </a:pPr>
            <a:r>
              <a:rPr lang="en-GB" sz="1100" dirty="0">
                <a:solidFill>
                  <a:schemeClr val="accent6">
                    <a:lumMod val="75000"/>
                  </a:schemeClr>
                </a:solidFill>
                <a:latin typeface="Comic Sans MS" pitchFamily="66" charset="0"/>
              </a:rPr>
              <a:t>In order to decide which materials to use we must have an idea of what </a:t>
            </a:r>
            <a:r>
              <a:rPr lang="en-GB" sz="1100" b="1" i="1" dirty="0">
                <a:solidFill>
                  <a:schemeClr val="accent1"/>
                </a:solidFill>
                <a:latin typeface="Comic Sans MS" pitchFamily="66" charset="0"/>
              </a:rPr>
              <a:t>properties</a:t>
            </a:r>
            <a:r>
              <a:rPr lang="en-GB" sz="1100" dirty="0">
                <a:solidFill>
                  <a:schemeClr val="accent6">
                    <a:lumMod val="75000"/>
                  </a:schemeClr>
                </a:solidFill>
                <a:latin typeface="Comic Sans MS" pitchFamily="66" charset="0"/>
              </a:rPr>
              <a:t> we wish them to have. </a:t>
            </a:r>
          </a:p>
          <a:p>
            <a:pPr algn="just">
              <a:spcBef>
                <a:spcPts val="600"/>
              </a:spcBef>
            </a:pPr>
            <a:r>
              <a:rPr lang="en-GB" sz="1100" dirty="0">
                <a:solidFill>
                  <a:schemeClr val="accent6">
                    <a:lumMod val="75000"/>
                  </a:schemeClr>
                </a:solidFill>
                <a:latin typeface="Comic Sans MS" pitchFamily="66" charset="0"/>
              </a:rPr>
              <a:t>For instance, a car wing-mirror must be waterproof, resistant to sunlight, impact resistant, chemically resistant and corrosion resistant. On top of this, the shape of the wing mirror must be able to be formed easily as it is a ‘mass produced’ product</a:t>
            </a:r>
            <a:r>
              <a:rPr lang="en-GB" sz="1100" dirty="0" smtClean="0">
                <a:solidFill>
                  <a:schemeClr val="accent6">
                    <a:lumMod val="75000"/>
                  </a:schemeClr>
                </a:solidFill>
                <a:latin typeface="Comic Sans MS" pitchFamily="66" charset="0"/>
              </a:rPr>
              <a:t>.</a:t>
            </a:r>
          </a:p>
          <a:p>
            <a:pPr>
              <a:spcBef>
                <a:spcPts val="600"/>
              </a:spcBef>
            </a:pPr>
            <a:r>
              <a:rPr lang="en-GB" sz="1100" dirty="0">
                <a:solidFill>
                  <a:schemeClr val="accent6">
                    <a:lumMod val="75000"/>
                  </a:schemeClr>
                </a:solidFill>
                <a:latin typeface="Comic Sans MS" pitchFamily="66" charset="0"/>
              </a:rPr>
              <a:t>Choice of Materials will have a direct effect on several aspects of the design, including:</a:t>
            </a:r>
          </a:p>
          <a:p>
            <a:pPr>
              <a:spcBef>
                <a:spcPts val="600"/>
              </a:spcBef>
            </a:pPr>
            <a:r>
              <a:rPr lang="en-GB" sz="1100" dirty="0">
                <a:solidFill>
                  <a:schemeClr val="accent6">
                    <a:lumMod val="75000"/>
                  </a:schemeClr>
                </a:solidFill>
                <a:latin typeface="Comic Sans MS" pitchFamily="66" charset="0"/>
              </a:rPr>
              <a:t>The manufacturing processes that can be used</a:t>
            </a:r>
          </a:p>
          <a:p>
            <a:pPr>
              <a:spcBef>
                <a:spcPts val="600"/>
              </a:spcBef>
            </a:pPr>
            <a:r>
              <a:rPr lang="en-GB" sz="1100" dirty="0">
                <a:solidFill>
                  <a:schemeClr val="accent6">
                    <a:lumMod val="75000"/>
                  </a:schemeClr>
                </a:solidFill>
                <a:latin typeface="Comic Sans MS" pitchFamily="66" charset="0"/>
              </a:rPr>
              <a:t>The finishes that can be applied</a:t>
            </a:r>
          </a:p>
          <a:p>
            <a:pPr>
              <a:spcBef>
                <a:spcPts val="600"/>
              </a:spcBef>
            </a:pPr>
            <a:r>
              <a:rPr lang="en-GB" sz="1100" dirty="0">
                <a:solidFill>
                  <a:schemeClr val="accent6">
                    <a:lumMod val="75000"/>
                  </a:schemeClr>
                </a:solidFill>
                <a:latin typeface="Comic Sans MS" pitchFamily="66" charset="0"/>
              </a:rPr>
              <a:t>The disposal of a product at the end of its life</a:t>
            </a:r>
          </a:p>
          <a:p>
            <a:pPr>
              <a:spcBef>
                <a:spcPts val="600"/>
              </a:spcBef>
            </a:pPr>
            <a:r>
              <a:rPr lang="en-GB" sz="1100" dirty="0">
                <a:solidFill>
                  <a:schemeClr val="accent6">
                    <a:lumMod val="75000"/>
                  </a:schemeClr>
                </a:solidFill>
                <a:latin typeface="Comic Sans MS" pitchFamily="66" charset="0"/>
              </a:rPr>
              <a:t>The cost of the product</a:t>
            </a:r>
          </a:p>
          <a:p>
            <a:pPr>
              <a:spcBef>
                <a:spcPts val="600"/>
              </a:spcBef>
            </a:pPr>
            <a:r>
              <a:rPr lang="en-GB" sz="1100" dirty="0">
                <a:solidFill>
                  <a:schemeClr val="accent6">
                    <a:lumMod val="75000"/>
                  </a:schemeClr>
                </a:solidFill>
                <a:latin typeface="Comic Sans MS" pitchFamily="66" charset="0"/>
              </a:rPr>
              <a:t>The lifespan of the </a:t>
            </a:r>
            <a:r>
              <a:rPr lang="en-GB" sz="1100" dirty="0" smtClean="0">
                <a:solidFill>
                  <a:schemeClr val="accent6">
                    <a:lumMod val="75000"/>
                  </a:schemeClr>
                </a:solidFill>
                <a:latin typeface="Comic Sans MS" pitchFamily="66" charset="0"/>
              </a:rPr>
              <a:t>product</a:t>
            </a:r>
          </a:p>
          <a:p>
            <a:pPr>
              <a:spcBef>
                <a:spcPts val="600"/>
              </a:spcBef>
            </a:pPr>
            <a:r>
              <a:rPr lang="en-GB" sz="1100" dirty="0" smtClean="0">
                <a:solidFill>
                  <a:schemeClr val="accent6">
                    <a:lumMod val="75000"/>
                  </a:schemeClr>
                </a:solidFill>
                <a:latin typeface="Comic Sans MS" pitchFamily="66" charset="0"/>
              </a:rPr>
              <a:t>The </a:t>
            </a:r>
            <a:r>
              <a:rPr lang="en-GB" sz="1100" dirty="0">
                <a:solidFill>
                  <a:schemeClr val="accent6">
                    <a:lumMod val="75000"/>
                  </a:schemeClr>
                </a:solidFill>
                <a:latin typeface="Comic Sans MS" pitchFamily="66" charset="0"/>
              </a:rPr>
              <a:t>product’s performance in terms of strength, weight etc.</a:t>
            </a:r>
          </a:p>
          <a:p>
            <a:endParaRPr lang="en-GB" dirty="0"/>
          </a:p>
        </p:txBody>
      </p:sp>
      <p:sp>
        <p:nvSpPr>
          <p:cNvPr id="3" name="TextBox 2"/>
          <p:cNvSpPr txBox="1"/>
          <p:nvPr/>
        </p:nvSpPr>
        <p:spPr>
          <a:xfrm>
            <a:off x="357158" y="405450"/>
            <a:ext cx="7715304" cy="523220"/>
          </a:xfrm>
          <a:prstGeom prst="rect">
            <a:avLst/>
          </a:prstGeom>
          <a:noFill/>
        </p:spPr>
        <p:txBody>
          <a:bodyPr wrap="square" rtlCol="0">
            <a:spAutoFit/>
          </a:bodyPr>
          <a:lstStyle/>
          <a:p>
            <a:r>
              <a:rPr lang="en-GB" sz="2800" b="1" u="sng" dirty="0" smtClean="0">
                <a:solidFill>
                  <a:schemeClr val="accent1"/>
                </a:solidFill>
                <a:latin typeface="Comic Sans MS" pitchFamily="66" charset="0"/>
              </a:rPr>
              <a:t>Materials</a:t>
            </a:r>
            <a:endParaRPr lang="en-GB" sz="2800" b="1" u="sng" dirty="0">
              <a:solidFill>
                <a:schemeClr val="accent1"/>
              </a:solidFill>
              <a:latin typeface="Comic Sans MS" pitchFamily="66" charset="0"/>
            </a:endParaRPr>
          </a:p>
        </p:txBody>
      </p:sp>
      <p:sp>
        <p:nvSpPr>
          <p:cNvPr id="4" name="Rectangle 3"/>
          <p:cNvSpPr/>
          <p:nvPr/>
        </p:nvSpPr>
        <p:spPr>
          <a:xfrm>
            <a:off x="539552" y="4697268"/>
            <a:ext cx="2286000" cy="938719"/>
          </a:xfrm>
          <a:prstGeom prst="rect">
            <a:avLst/>
          </a:prstGeom>
        </p:spPr>
        <p:txBody>
          <a:bodyPr wrap="square">
            <a:spAutoFit/>
          </a:bodyPr>
          <a:lstStyle/>
          <a:p>
            <a:r>
              <a:rPr lang="en-GB" sz="1100" dirty="0">
                <a:solidFill>
                  <a:schemeClr val="accent6">
                    <a:lumMod val="75000"/>
                  </a:schemeClr>
                </a:solidFill>
                <a:latin typeface="Comic Sans MS" pitchFamily="66" charset="0"/>
              </a:rPr>
              <a:t>Cutlery made from </a:t>
            </a:r>
            <a:r>
              <a:rPr lang="en-GB" sz="1100" dirty="0" smtClean="0">
                <a:solidFill>
                  <a:schemeClr val="accent6">
                    <a:lumMod val="75000"/>
                  </a:schemeClr>
                </a:solidFill>
                <a:latin typeface="Comic Sans MS" pitchFamily="66" charset="0"/>
              </a:rPr>
              <a:t>stainless steel </a:t>
            </a:r>
            <a:r>
              <a:rPr lang="en-GB" sz="1100" dirty="0">
                <a:solidFill>
                  <a:schemeClr val="accent6">
                    <a:lumMod val="75000"/>
                  </a:schemeClr>
                </a:solidFill>
                <a:latin typeface="Comic Sans MS" pitchFamily="66" charset="0"/>
              </a:rPr>
              <a:t>will be long </a:t>
            </a:r>
            <a:r>
              <a:rPr lang="en-GB" sz="1100" dirty="0" smtClean="0">
                <a:solidFill>
                  <a:schemeClr val="accent6">
                    <a:lumMod val="75000"/>
                  </a:schemeClr>
                </a:solidFill>
                <a:latin typeface="Comic Sans MS" pitchFamily="66" charset="0"/>
              </a:rPr>
              <a:t>lasting, corrosion </a:t>
            </a:r>
            <a:r>
              <a:rPr lang="en-GB" sz="1100" dirty="0">
                <a:solidFill>
                  <a:schemeClr val="accent6">
                    <a:lumMod val="75000"/>
                  </a:schemeClr>
                </a:solidFill>
                <a:latin typeface="Comic Sans MS" pitchFamily="66" charset="0"/>
              </a:rPr>
              <a:t>resistant,</a:t>
            </a:r>
          </a:p>
          <a:p>
            <a:r>
              <a:rPr lang="en-GB" sz="1100" dirty="0">
                <a:solidFill>
                  <a:schemeClr val="accent6">
                    <a:lumMod val="75000"/>
                  </a:schemeClr>
                </a:solidFill>
                <a:latin typeface="Comic Sans MS" pitchFamily="66" charset="0"/>
              </a:rPr>
              <a:t>expensive and will </a:t>
            </a:r>
            <a:r>
              <a:rPr lang="en-GB" sz="1100" dirty="0" smtClean="0">
                <a:solidFill>
                  <a:schemeClr val="accent6">
                    <a:lumMod val="75000"/>
                  </a:schemeClr>
                </a:solidFill>
                <a:latin typeface="Comic Sans MS" pitchFamily="66" charset="0"/>
              </a:rPr>
              <a:t>require costly </a:t>
            </a:r>
            <a:r>
              <a:rPr lang="en-GB" sz="1100" dirty="0">
                <a:solidFill>
                  <a:schemeClr val="accent6">
                    <a:lumMod val="75000"/>
                  </a:schemeClr>
                </a:solidFill>
                <a:latin typeface="Comic Sans MS" pitchFamily="66" charset="0"/>
              </a:rPr>
              <a:t>die cast moulds </a:t>
            </a:r>
            <a:r>
              <a:rPr lang="en-GB" sz="1100" dirty="0" smtClean="0">
                <a:solidFill>
                  <a:schemeClr val="accent6">
                    <a:lumMod val="75000"/>
                  </a:schemeClr>
                </a:solidFill>
                <a:latin typeface="Comic Sans MS" pitchFamily="66" charset="0"/>
              </a:rPr>
              <a:t>to produce</a:t>
            </a:r>
            <a:r>
              <a:rPr lang="en-GB" sz="1100" dirty="0">
                <a:solidFill>
                  <a:schemeClr val="accent6">
                    <a:lumMod val="75000"/>
                  </a:schemeClr>
                </a:solidFill>
                <a:latin typeface="Comic Sans MS" pitchFamily="66" charset="0"/>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8766" y="4509120"/>
            <a:ext cx="1473194" cy="1473194"/>
          </a:xfrm>
          <a:prstGeom prst="rect">
            <a:avLst/>
          </a:prstGeom>
        </p:spPr>
      </p:pic>
      <p:sp>
        <p:nvSpPr>
          <p:cNvPr id="6" name="Rectangle 5"/>
          <p:cNvSpPr/>
          <p:nvPr/>
        </p:nvSpPr>
        <p:spPr>
          <a:xfrm>
            <a:off x="4214810" y="4697268"/>
            <a:ext cx="2213992" cy="1107996"/>
          </a:xfrm>
          <a:prstGeom prst="rect">
            <a:avLst/>
          </a:prstGeom>
        </p:spPr>
        <p:txBody>
          <a:bodyPr wrap="square">
            <a:spAutoFit/>
          </a:bodyPr>
          <a:lstStyle/>
          <a:p>
            <a:r>
              <a:rPr lang="en-GB" sz="1100" dirty="0">
                <a:solidFill>
                  <a:schemeClr val="accent6">
                    <a:lumMod val="75000"/>
                  </a:schemeClr>
                </a:solidFill>
                <a:latin typeface="Comic Sans MS" pitchFamily="66" charset="0"/>
              </a:rPr>
              <a:t>Cutlery made from HIPS will </a:t>
            </a:r>
            <a:r>
              <a:rPr lang="en-GB" sz="1100" dirty="0" smtClean="0">
                <a:solidFill>
                  <a:schemeClr val="accent6">
                    <a:lumMod val="75000"/>
                  </a:schemeClr>
                </a:solidFill>
                <a:latin typeface="Comic Sans MS" pitchFamily="66" charset="0"/>
              </a:rPr>
              <a:t>be cheap</a:t>
            </a:r>
            <a:r>
              <a:rPr lang="en-GB" sz="1100" dirty="0">
                <a:solidFill>
                  <a:schemeClr val="accent6">
                    <a:lumMod val="75000"/>
                  </a:schemeClr>
                </a:solidFill>
                <a:latin typeface="Comic Sans MS" pitchFamily="66" charset="0"/>
              </a:rPr>
              <a:t>, light, easily broken,</a:t>
            </a:r>
          </a:p>
          <a:p>
            <a:r>
              <a:rPr lang="en-GB" sz="1100" dirty="0">
                <a:solidFill>
                  <a:schemeClr val="accent6">
                    <a:lumMod val="75000"/>
                  </a:schemeClr>
                </a:solidFill>
                <a:latin typeface="Comic Sans MS" pitchFamily="66" charset="0"/>
              </a:rPr>
              <a:t>recyclable, will come in a range</a:t>
            </a:r>
          </a:p>
          <a:p>
            <a:r>
              <a:rPr lang="en-GB" sz="1100" dirty="0">
                <a:solidFill>
                  <a:schemeClr val="accent6">
                    <a:lumMod val="75000"/>
                  </a:schemeClr>
                </a:solidFill>
                <a:latin typeface="Comic Sans MS" pitchFamily="66" charset="0"/>
              </a:rPr>
              <a:t>of colours, and will require</a:t>
            </a:r>
          </a:p>
          <a:p>
            <a:r>
              <a:rPr lang="en-GB" sz="1100" dirty="0">
                <a:solidFill>
                  <a:schemeClr val="accent6">
                    <a:lumMod val="75000"/>
                  </a:schemeClr>
                </a:solidFill>
                <a:latin typeface="Comic Sans MS" pitchFamily="66" charset="0"/>
              </a:rPr>
              <a:t>injection moulding </a:t>
            </a:r>
            <a:r>
              <a:rPr lang="en-GB" sz="1100" dirty="0" smtClean="0">
                <a:solidFill>
                  <a:schemeClr val="accent6">
                    <a:lumMod val="75000"/>
                  </a:schemeClr>
                </a:solidFill>
                <a:latin typeface="Comic Sans MS" pitchFamily="66" charset="0"/>
              </a:rPr>
              <a:t>machinery to produce</a:t>
            </a:r>
            <a:r>
              <a:rPr lang="en-GB" sz="1100" dirty="0">
                <a:solidFill>
                  <a:schemeClr val="accent6">
                    <a:lumMod val="75000"/>
                  </a:schemeClr>
                </a:solidFill>
                <a:latin typeface="Comic Sans MS" pitchFamily="66" charset="0"/>
              </a:rPr>
              <a: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6915" y="4447073"/>
            <a:ext cx="1267973" cy="153524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405450"/>
            <a:ext cx="7715304" cy="523220"/>
          </a:xfrm>
          <a:prstGeom prst="rect">
            <a:avLst/>
          </a:prstGeom>
          <a:noFill/>
        </p:spPr>
        <p:txBody>
          <a:bodyPr wrap="square" rtlCol="0">
            <a:spAutoFit/>
          </a:bodyPr>
          <a:lstStyle/>
          <a:p>
            <a:r>
              <a:rPr lang="en-GB" sz="2800" b="1" u="sng" dirty="0" smtClean="0">
                <a:solidFill>
                  <a:schemeClr val="accent1"/>
                </a:solidFill>
                <a:latin typeface="Comic Sans MS" pitchFamily="66" charset="0"/>
              </a:rPr>
              <a:t>Ergonomics</a:t>
            </a:r>
            <a:endParaRPr lang="en-GB" sz="2800" b="1" u="sng" dirty="0">
              <a:solidFill>
                <a:schemeClr val="accent1"/>
              </a:solidFill>
              <a:latin typeface="Comic Sans MS" pitchFamily="66" charset="0"/>
            </a:endParaRPr>
          </a:p>
        </p:txBody>
      </p:sp>
      <p:sp>
        <p:nvSpPr>
          <p:cNvPr id="3" name="TextBox 2"/>
          <p:cNvSpPr txBox="1"/>
          <p:nvPr/>
        </p:nvSpPr>
        <p:spPr>
          <a:xfrm>
            <a:off x="539552" y="1196752"/>
            <a:ext cx="7532910" cy="1492716"/>
          </a:xfrm>
          <a:prstGeom prst="rect">
            <a:avLst/>
          </a:prstGeom>
          <a:noFill/>
        </p:spPr>
        <p:txBody>
          <a:bodyPr wrap="square" rtlCol="0">
            <a:spAutoFit/>
          </a:bodyPr>
          <a:lstStyle/>
          <a:p>
            <a:r>
              <a:rPr lang="en-GB" sz="1100" b="1" dirty="0" smtClean="0">
                <a:solidFill>
                  <a:schemeClr val="accent1"/>
                </a:solidFill>
                <a:latin typeface="Comic Sans MS" pitchFamily="66" charset="0"/>
              </a:rPr>
              <a:t>Anthropometrics</a:t>
            </a:r>
            <a:endParaRPr lang="en-GB" sz="1100" dirty="0">
              <a:solidFill>
                <a:schemeClr val="accent1"/>
              </a:solidFill>
              <a:latin typeface="Comic Sans MS" pitchFamily="66" charset="0"/>
            </a:endParaRPr>
          </a:p>
          <a:p>
            <a:r>
              <a:rPr lang="en-GB" sz="1100" b="1" dirty="0">
                <a:latin typeface="Comic Sans MS" pitchFamily="66" charset="0"/>
              </a:rPr>
              <a:t> </a:t>
            </a:r>
            <a:endParaRPr lang="en-GB" sz="1100" dirty="0">
              <a:latin typeface="Comic Sans MS" pitchFamily="66" charset="0"/>
            </a:endParaRPr>
          </a:p>
          <a:p>
            <a:r>
              <a:rPr lang="en-GB" sz="1100" dirty="0">
                <a:latin typeface="Comic Sans MS" pitchFamily="66" charset="0"/>
              </a:rPr>
              <a:t>Anthropometric information is the body size measurements of a person or group of people. The information is </a:t>
            </a:r>
            <a:r>
              <a:rPr lang="en-GB" sz="1100" dirty="0" smtClean="0">
                <a:latin typeface="Comic Sans MS" pitchFamily="66" charset="0"/>
              </a:rPr>
              <a:t>often displayed </a:t>
            </a:r>
            <a:r>
              <a:rPr lang="en-GB" sz="1100" dirty="0">
                <a:latin typeface="Comic Sans MS" pitchFamily="66" charset="0"/>
              </a:rPr>
              <a:t>in the form of a table of body sizes, or as a diagram of a figure showing the body sizes as </a:t>
            </a:r>
            <a:r>
              <a:rPr lang="en-GB" sz="1100" dirty="0" smtClean="0">
                <a:latin typeface="Comic Sans MS" pitchFamily="66" charset="0"/>
              </a:rPr>
              <a:t>dimensions. The </a:t>
            </a:r>
            <a:r>
              <a:rPr lang="en-GB" sz="1100" dirty="0">
                <a:latin typeface="Comic Sans MS" pitchFamily="66" charset="0"/>
              </a:rPr>
              <a:t>table will be specific to a target market, usually an age group or </a:t>
            </a:r>
            <a:r>
              <a:rPr lang="en-GB" sz="1100" dirty="0" smtClean="0">
                <a:latin typeface="Comic Sans MS" pitchFamily="66" charset="0"/>
              </a:rPr>
              <a:t>gender, with each line in the table representing a different body size measurement.</a:t>
            </a:r>
            <a:r>
              <a:rPr lang="en-GB" dirty="0">
                <a:latin typeface="Comic Sans MS" pitchFamily="66" charset="0"/>
              </a:rPr>
              <a:t> </a:t>
            </a:r>
          </a:p>
          <a:p>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2415783"/>
            <a:ext cx="4181475" cy="2524125"/>
          </a:xfrm>
          <a:prstGeom prst="rect">
            <a:avLst/>
          </a:prstGeom>
        </p:spPr>
      </p:pic>
    </p:spTree>
    <p:extLst>
      <p:ext uri="{BB962C8B-B14F-4D97-AF65-F5344CB8AC3E}">
        <p14:creationId xmlns:p14="http://schemas.microsoft.com/office/powerpoint/2010/main" val="3869408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522" y="1686681"/>
            <a:ext cx="4204478" cy="2862322"/>
          </a:xfrm>
          <a:prstGeom prst="rect">
            <a:avLst/>
          </a:prstGeom>
        </p:spPr>
        <p:txBody>
          <a:bodyPr wrap="square">
            <a:spAutoFit/>
          </a:bodyPr>
          <a:lstStyle/>
          <a:p>
            <a:r>
              <a:rPr lang="en-GB" sz="1200" b="1" dirty="0">
                <a:latin typeface="Comic Sans MS" pitchFamily="66" charset="0"/>
              </a:rPr>
              <a:t>Before </a:t>
            </a:r>
            <a:r>
              <a:rPr lang="en-GB" sz="1200" dirty="0">
                <a:latin typeface="Comic Sans MS" pitchFamily="66" charset="0"/>
              </a:rPr>
              <a:t>producing a specification for a computer mouse, the designer would </a:t>
            </a:r>
            <a:r>
              <a:rPr lang="en-GB" sz="1200" dirty="0" smtClean="0">
                <a:latin typeface="Comic Sans MS" pitchFamily="66" charset="0"/>
              </a:rPr>
              <a:t>have researched </a:t>
            </a:r>
            <a:r>
              <a:rPr lang="en-GB" sz="1200" dirty="0">
                <a:latin typeface="Comic Sans MS" pitchFamily="66" charset="0"/>
              </a:rPr>
              <a:t>various design </a:t>
            </a:r>
            <a:r>
              <a:rPr lang="en-GB" sz="1200" dirty="0" smtClean="0">
                <a:latin typeface="Comic Sans MS" pitchFamily="66" charset="0"/>
              </a:rPr>
              <a:t>factors.</a:t>
            </a:r>
            <a:endParaRPr lang="en-GB" sz="1200" dirty="0">
              <a:latin typeface="Comic Sans MS" pitchFamily="66" charset="0"/>
            </a:endParaRPr>
          </a:p>
          <a:p>
            <a:r>
              <a:rPr lang="en-GB" sz="1200" dirty="0">
                <a:latin typeface="Comic Sans MS" pitchFamily="66" charset="0"/>
              </a:rPr>
              <a:t>With reference to computer mouse design</a:t>
            </a:r>
            <a:r>
              <a:rPr lang="en-GB" sz="1200" dirty="0" smtClean="0">
                <a:latin typeface="Comic Sans MS" pitchFamily="66" charset="0"/>
              </a:rPr>
              <a:t>:</a:t>
            </a:r>
          </a:p>
          <a:p>
            <a:endParaRPr lang="en-GB" sz="1200" dirty="0">
              <a:latin typeface="Comic Sans MS" pitchFamily="66" charset="0"/>
            </a:endParaRPr>
          </a:p>
          <a:p>
            <a:pPr marL="228600" indent="-228600">
              <a:buAutoNum type="alphaLcParenBoth"/>
            </a:pPr>
            <a:r>
              <a:rPr lang="en-GB" sz="1200" dirty="0" smtClean="0">
                <a:latin typeface="Comic Sans MS" pitchFamily="66" charset="0"/>
              </a:rPr>
              <a:t>state </a:t>
            </a:r>
            <a:r>
              <a:rPr lang="en-GB" sz="1200" b="1" dirty="0">
                <a:latin typeface="Comic Sans MS" pitchFamily="66" charset="0"/>
              </a:rPr>
              <a:t>four </a:t>
            </a:r>
            <a:r>
              <a:rPr lang="en-GB" sz="1200" dirty="0">
                <a:latin typeface="Comic Sans MS" pitchFamily="66" charset="0"/>
              </a:rPr>
              <a:t>design </a:t>
            </a:r>
            <a:r>
              <a:rPr lang="en-GB" sz="1200" dirty="0" smtClean="0">
                <a:latin typeface="Comic Sans MS" pitchFamily="66" charset="0"/>
              </a:rPr>
              <a:t>factors </a:t>
            </a:r>
            <a:r>
              <a:rPr lang="en-GB" sz="1200" dirty="0">
                <a:latin typeface="Comic Sans MS" pitchFamily="66" charset="0"/>
              </a:rPr>
              <a:t>which would have been researched</a:t>
            </a:r>
            <a:r>
              <a:rPr lang="en-GB" sz="1200" dirty="0" smtClean="0">
                <a:latin typeface="Comic Sans MS" pitchFamily="66" charset="0"/>
              </a:rPr>
              <a:t>;</a:t>
            </a:r>
          </a:p>
          <a:p>
            <a:pPr marL="228600" indent="-228600">
              <a:buAutoNum type="alphaLcParenBoth"/>
            </a:pPr>
            <a:endParaRPr lang="en-GB" sz="1200" dirty="0">
              <a:latin typeface="Comic Sans MS" pitchFamily="66" charset="0"/>
            </a:endParaRPr>
          </a:p>
          <a:p>
            <a:pPr marL="228600" indent="-228600">
              <a:buAutoNum type="alphaLcParenBoth"/>
            </a:pPr>
            <a:endParaRPr lang="en-GB" sz="1200" dirty="0" smtClean="0">
              <a:latin typeface="Comic Sans MS" pitchFamily="66" charset="0"/>
            </a:endParaRPr>
          </a:p>
          <a:p>
            <a:pPr marL="228600" indent="-228600">
              <a:buAutoNum type="alphaLcParenBoth"/>
            </a:pPr>
            <a:endParaRPr lang="en-GB" sz="1200" dirty="0">
              <a:latin typeface="Comic Sans MS" pitchFamily="66" charset="0"/>
            </a:endParaRPr>
          </a:p>
          <a:p>
            <a:pPr marL="228600" indent="-228600">
              <a:buAutoNum type="alphaLcParenBoth"/>
            </a:pPr>
            <a:endParaRPr lang="en-GB" sz="1200" dirty="0" smtClean="0">
              <a:latin typeface="Comic Sans MS" pitchFamily="66" charset="0"/>
            </a:endParaRPr>
          </a:p>
          <a:p>
            <a:endParaRPr lang="en-GB" sz="1200" dirty="0" smtClean="0">
              <a:latin typeface="Comic Sans MS" pitchFamily="66" charset="0"/>
            </a:endParaRPr>
          </a:p>
          <a:p>
            <a:pPr marL="228600" indent="-228600">
              <a:buAutoNum type="alphaLcParenBoth"/>
            </a:pPr>
            <a:endParaRPr lang="en-GB" sz="1200" dirty="0">
              <a:latin typeface="Comic Sans MS" pitchFamily="66" charset="0"/>
            </a:endParaRPr>
          </a:p>
          <a:p>
            <a:r>
              <a:rPr lang="en-GB" sz="1200" dirty="0">
                <a:latin typeface="Comic Sans MS" pitchFamily="66" charset="0"/>
              </a:rPr>
              <a:t>(</a:t>
            </a:r>
            <a:r>
              <a:rPr lang="en-GB" sz="1200" i="1" dirty="0">
                <a:latin typeface="Comic Sans MS" pitchFamily="66" charset="0"/>
              </a:rPr>
              <a:t>b</a:t>
            </a:r>
            <a:r>
              <a:rPr lang="en-GB" sz="1200" dirty="0">
                <a:latin typeface="Comic Sans MS" pitchFamily="66" charset="0"/>
              </a:rPr>
              <a:t>) explain why each of these design </a:t>
            </a:r>
            <a:r>
              <a:rPr lang="en-GB" sz="1200" dirty="0" smtClean="0">
                <a:latin typeface="Comic Sans MS" pitchFamily="66" charset="0"/>
              </a:rPr>
              <a:t>factors </a:t>
            </a:r>
            <a:r>
              <a:rPr lang="en-GB" sz="1200" dirty="0">
                <a:latin typeface="Comic Sans MS" pitchFamily="66" charset="0"/>
              </a:rPr>
              <a:t>is important.</a:t>
            </a:r>
            <a:endParaRPr lang="en-GB" sz="1200" dirty="0">
              <a:latin typeface="Comic Sans MS" pitchFamily="66"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851726"/>
            <a:ext cx="4088039" cy="2734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57158" y="405450"/>
            <a:ext cx="7715304" cy="892552"/>
          </a:xfrm>
          <a:prstGeom prst="rect">
            <a:avLst/>
          </a:prstGeom>
          <a:noFill/>
        </p:spPr>
        <p:txBody>
          <a:bodyPr wrap="square" rtlCol="0">
            <a:spAutoFit/>
          </a:bodyPr>
          <a:lstStyle/>
          <a:p>
            <a:r>
              <a:rPr lang="en-GB" sz="2800" b="1" u="sng" dirty="0" smtClean="0">
                <a:solidFill>
                  <a:schemeClr val="accent1"/>
                </a:solidFill>
                <a:latin typeface="Comic Sans MS" pitchFamily="66" charset="0"/>
              </a:rPr>
              <a:t>Design Factors</a:t>
            </a:r>
          </a:p>
          <a:p>
            <a:endParaRPr lang="en-GB" sz="1200" b="1" u="sng" dirty="0">
              <a:solidFill>
                <a:schemeClr val="accent1"/>
              </a:solidFill>
              <a:latin typeface="Comic Sans MS" pitchFamily="66" charset="0"/>
            </a:endParaRPr>
          </a:p>
          <a:p>
            <a:r>
              <a:rPr lang="en-GB" sz="1200" b="1" u="sng" dirty="0" smtClean="0">
                <a:solidFill>
                  <a:schemeClr val="accent1"/>
                </a:solidFill>
                <a:latin typeface="Comic Sans MS" pitchFamily="66" charset="0"/>
              </a:rPr>
              <a:t>Task 1</a:t>
            </a:r>
            <a:endParaRPr lang="en-GB" sz="1200" b="1" u="sng" dirty="0">
              <a:solidFill>
                <a:schemeClr val="accent1"/>
              </a:solidFill>
              <a:latin typeface="Comic Sans MS" pitchFamily="66" charset="0"/>
            </a:endParaRPr>
          </a:p>
        </p:txBody>
      </p:sp>
    </p:spTree>
    <p:extLst>
      <p:ext uri="{BB962C8B-B14F-4D97-AF65-F5344CB8AC3E}">
        <p14:creationId xmlns:p14="http://schemas.microsoft.com/office/powerpoint/2010/main" val="496136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849" y="1386642"/>
            <a:ext cx="5544616" cy="1754326"/>
          </a:xfrm>
          <a:prstGeom prst="rect">
            <a:avLst/>
          </a:prstGeom>
        </p:spPr>
        <p:txBody>
          <a:bodyPr wrap="square">
            <a:spAutoFit/>
          </a:bodyPr>
          <a:lstStyle/>
          <a:p>
            <a:r>
              <a:rPr lang="en-GB" sz="1200" dirty="0">
                <a:latin typeface="Comic Sans MS" pitchFamily="66" charset="0"/>
              </a:rPr>
              <a:t>Children’s cutlery is shown </a:t>
            </a:r>
            <a:r>
              <a:rPr lang="en-GB" sz="1200" dirty="0" smtClean="0">
                <a:latin typeface="Comic Sans MS" pitchFamily="66" charset="0"/>
              </a:rPr>
              <a:t>across.</a:t>
            </a:r>
          </a:p>
          <a:p>
            <a:endParaRPr lang="en-GB" sz="1200" dirty="0" smtClean="0">
              <a:latin typeface="Comic Sans MS" pitchFamily="66" charset="0"/>
            </a:endParaRPr>
          </a:p>
          <a:p>
            <a:r>
              <a:rPr lang="en-GB" sz="1200" dirty="0" smtClean="0">
                <a:latin typeface="Comic Sans MS" pitchFamily="66" charset="0"/>
              </a:rPr>
              <a:t>During </a:t>
            </a:r>
            <a:r>
              <a:rPr lang="en-GB" sz="1200" dirty="0">
                <a:latin typeface="Comic Sans MS" pitchFamily="66" charset="0"/>
              </a:rPr>
              <a:t>the design of children’s cutlery, the designer would consider the </a:t>
            </a:r>
            <a:r>
              <a:rPr lang="en-GB" sz="1200" dirty="0" smtClean="0">
                <a:latin typeface="Comic Sans MS" pitchFamily="66" charset="0"/>
              </a:rPr>
              <a:t>following areas:</a:t>
            </a:r>
          </a:p>
          <a:p>
            <a:endParaRPr lang="en-GB" sz="1200" dirty="0">
              <a:latin typeface="Comic Sans MS" pitchFamily="66" charset="0"/>
            </a:endParaRPr>
          </a:p>
          <a:p>
            <a:r>
              <a:rPr lang="en-GB" sz="1200" b="1" i="1" dirty="0">
                <a:latin typeface="Comic Sans MS" pitchFamily="66" charset="0"/>
              </a:rPr>
              <a:t>Ergonomics </a:t>
            </a:r>
            <a:r>
              <a:rPr lang="en-GB" sz="1200" b="1" i="1" dirty="0" smtClean="0">
                <a:latin typeface="Comic Sans MS" pitchFamily="66" charset="0"/>
              </a:rPr>
              <a:t>		Safety 	Aesthetics 		Materials</a:t>
            </a:r>
            <a:r>
              <a:rPr lang="en-GB" sz="1200" dirty="0" smtClean="0">
                <a:latin typeface="Comic Sans MS" pitchFamily="66" charset="0"/>
              </a:rPr>
              <a:t>.</a:t>
            </a:r>
          </a:p>
          <a:p>
            <a:endParaRPr lang="en-GB" sz="1200" dirty="0">
              <a:latin typeface="Comic Sans MS" pitchFamily="66" charset="0"/>
            </a:endParaRPr>
          </a:p>
          <a:p>
            <a:r>
              <a:rPr lang="en-GB" sz="1200" dirty="0">
                <a:latin typeface="Comic Sans MS" pitchFamily="66" charset="0"/>
              </a:rPr>
              <a:t>Explain why </a:t>
            </a:r>
            <a:r>
              <a:rPr lang="en-GB" sz="1200" b="1" dirty="0">
                <a:latin typeface="Comic Sans MS" pitchFamily="66" charset="0"/>
              </a:rPr>
              <a:t>each </a:t>
            </a:r>
            <a:r>
              <a:rPr lang="en-GB" sz="1200" dirty="0">
                <a:latin typeface="Comic Sans MS" pitchFamily="66" charset="0"/>
              </a:rPr>
              <a:t>of these areas is important in the design of children’s cutlery.</a:t>
            </a:r>
            <a:endParaRPr lang="en-GB" sz="1200" dirty="0">
              <a:latin typeface="Comic Sans MS" pitchFamily="66"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485528"/>
            <a:ext cx="1987479"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57158" y="405450"/>
            <a:ext cx="7715304" cy="892552"/>
          </a:xfrm>
          <a:prstGeom prst="rect">
            <a:avLst/>
          </a:prstGeom>
          <a:noFill/>
        </p:spPr>
        <p:txBody>
          <a:bodyPr wrap="square" rtlCol="0">
            <a:spAutoFit/>
          </a:bodyPr>
          <a:lstStyle/>
          <a:p>
            <a:r>
              <a:rPr lang="en-GB" sz="2800" b="1" u="sng" dirty="0" smtClean="0">
                <a:solidFill>
                  <a:schemeClr val="accent1"/>
                </a:solidFill>
                <a:latin typeface="Comic Sans MS" pitchFamily="66" charset="0"/>
              </a:rPr>
              <a:t>Design Factors</a:t>
            </a:r>
          </a:p>
          <a:p>
            <a:endParaRPr lang="en-GB" sz="1200" b="1" u="sng" dirty="0">
              <a:solidFill>
                <a:schemeClr val="accent1"/>
              </a:solidFill>
              <a:latin typeface="Comic Sans MS" pitchFamily="66" charset="0"/>
            </a:endParaRPr>
          </a:p>
          <a:p>
            <a:r>
              <a:rPr lang="en-GB" sz="1200" b="1" u="sng" dirty="0" smtClean="0">
                <a:solidFill>
                  <a:schemeClr val="accent1"/>
                </a:solidFill>
                <a:latin typeface="Comic Sans MS" pitchFamily="66" charset="0"/>
              </a:rPr>
              <a:t>Task 2</a:t>
            </a:r>
            <a:endParaRPr lang="en-GB" sz="1200" b="1" u="sng" dirty="0">
              <a:solidFill>
                <a:schemeClr val="accent1"/>
              </a:solidFill>
              <a:latin typeface="Comic Sans MS" pitchFamily="66" charset="0"/>
            </a:endParaRPr>
          </a:p>
        </p:txBody>
      </p:sp>
    </p:spTree>
    <p:extLst>
      <p:ext uri="{BB962C8B-B14F-4D97-AF65-F5344CB8AC3E}">
        <p14:creationId xmlns:p14="http://schemas.microsoft.com/office/powerpoint/2010/main" val="2599480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3.png"/>
          <p:cNvPicPr>
            <a:picLocks noChangeAspect="1"/>
          </p:cNvPicPr>
          <p:nvPr/>
        </p:nvPicPr>
        <p:blipFill>
          <a:blip r:embed="rId2"/>
          <a:stretch>
            <a:fillRect/>
          </a:stretch>
        </p:blipFill>
        <p:spPr>
          <a:xfrm rot="5400000">
            <a:off x="2304149" y="910505"/>
            <a:ext cx="4821406" cy="6858000"/>
          </a:xfrm>
          <a:prstGeom prst="rect">
            <a:avLst/>
          </a:prstGeom>
        </p:spPr>
      </p:pic>
      <p:sp>
        <p:nvSpPr>
          <p:cNvPr id="4" name="TextBox 3"/>
          <p:cNvSpPr txBox="1"/>
          <p:nvPr/>
        </p:nvSpPr>
        <p:spPr>
          <a:xfrm>
            <a:off x="357158" y="405450"/>
            <a:ext cx="7715304" cy="523220"/>
          </a:xfrm>
          <a:prstGeom prst="rect">
            <a:avLst/>
          </a:prstGeom>
          <a:noFill/>
        </p:spPr>
        <p:txBody>
          <a:bodyPr wrap="square" rtlCol="0">
            <a:spAutoFit/>
          </a:bodyPr>
          <a:lstStyle/>
          <a:p>
            <a:r>
              <a:rPr lang="en-GB" sz="2800" b="1" u="sng" dirty="0" smtClean="0">
                <a:solidFill>
                  <a:schemeClr val="accent1"/>
                </a:solidFill>
                <a:latin typeface="Comic Sans MS" pitchFamily="66" charset="0"/>
              </a:rPr>
              <a:t>Design Team</a:t>
            </a:r>
            <a:endParaRPr lang="en-GB" sz="2800" b="1" u="sng" dirty="0">
              <a:solidFill>
                <a:schemeClr val="accent1"/>
              </a:solidFill>
              <a:latin typeface="Comic Sans MS" pitchFamily="66" charset="0"/>
            </a:endParaRPr>
          </a:p>
        </p:txBody>
      </p:sp>
      <p:sp>
        <p:nvSpPr>
          <p:cNvPr id="5" name="TextBox 4"/>
          <p:cNvSpPr txBox="1"/>
          <p:nvPr/>
        </p:nvSpPr>
        <p:spPr>
          <a:xfrm>
            <a:off x="500034" y="1071546"/>
            <a:ext cx="8072494" cy="646331"/>
          </a:xfrm>
          <a:prstGeom prst="rect">
            <a:avLst/>
          </a:prstGeom>
          <a:noFill/>
        </p:spPr>
        <p:txBody>
          <a:bodyPr wrap="square" rtlCol="0">
            <a:spAutoFit/>
          </a:bodyPr>
          <a:lstStyle/>
          <a:p>
            <a:r>
              <a:rPr lang="en-GB" sz="1200" dirty="0" smtClean="0">
                <a:latin typeface="Comic Sans MS" pitchFamily="66" charset="0"/>
              </a:rPr>
              <a:t>A </a:t>
            </a:r>
            <a:r>
              <a:rPr lang="en-GB" sz="1200" dirty="0" smtClean="0">
                <a:solidFill>
                  <a:schemeClr val="accent1"/>
                </a:solidFill>
                <a:latin typeface="Comic Sans MS" pitchFamily="66" charset="0"/>
              </a:rPr>
              <a:t>design team </a:t>
            </a:r>
            <a:r>
              <a:rPr lang="en-GB" sz="1200" dirty="0" smtClean="0">
                <a:latin typeface="Comic Sans MS" pitchFamily="66" charset="0"/>
              </a:rPr>
              <a:t>is a group of people, brought together to design a product. Each member of the design team will have certain skills or experiences which will allow him or her to specialise in one aspect of the design. Each member of the design team will then have responsibility for a certain part of the design.</a:t>
            </a:r>
            <a:endParaRPr lang="en-GB" sz="1200" dirty="0">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405450"/>
            <a:ext cx="7715304" cy="523220"/>
          </a:xfrm>
          <a:prstGeom prst="rect">
            <a:avLst/>
          </a:prstGeom>
          <a:noFill/>
        </p:spPr>
        <p:txBody>
          <a:bodyPr wrap="square" rtlCol="0">
            <a:spAutoFit/>
          </a:bodyPr>
          <a:lstStyle/>
          <a:p>
            <a:r>
              <a:rPr lang="en-GB" sz="2800" b="1" u="sng" dirty="0" smtClean="0">
                <a:solidFill>
                  <a:schemeClr val="accent1"/>
                </a:solidFill>
                <a:latin typeface="Comic Sans MS" pitchFamily="66" charset="0"/>
              </a:rPr>
              <a:t>Problem Identification</a:t>
            </a:r>
            <a:endParaRPr lang="en-GB" sz="2800" b="1" u="sng" dirty="0">
              <a:solidFill>
                <a:schemeClr val="accent1"/>
              </a:solidFill>
              <a:latin typeface="Comic Sans MS" pitchFamily="66" charset="0"/>
            </a:endParaRPr>
          </a:p>
        </p:txBody>
      </p:sp>
      <p:sp>
        <p:nvSpPr>
          <p:cNvPr id="3" name="TextBox 2"/>
          <p:cNvSpPr txBox="1"/>
          <p:nvPr/>
        </p:nvSpPr>
        <p:spPr>
          <a:xfrm>
            <a:off x="428596" y="1000108"/>
            <a:ext cx="8215370" cy="646331"/>
          </a:xfrm>
          <a:prstGeom prst="rect">
            <a:avLst/>
          </a:prstGeom>
          <a:noFill/>
        </p:spPr>
        <p:txBody>
          <a:bodyPr wrap="square" rtlCol="0">
            <a:spAutoFit/>
          </a:bodyPr>
          <a:lstStyle/>
          <a:p>
            <a:r>
              <a:rPr lang="en-GB" sz="1200" dirty="0" smtClean="0">
                <a:solidFill>
                  <a:schemeClr val="accent1"/>
                </a:solidFill>
                <a:latin typeface="Comic Sans MS" pitchFamily="66" charset="0"/>
              </a:rPr>
              <a:t>Problem identification </a:t>
            </a:r>
            <a:r>
              <a:rPr lang="en-GB" sz="1200" dirty="0" smtClean="0">
                <a:latin typeface="Comic Sans MS" pitchFamily="66" charset="0"/>
              </a:rPr>
              <a:t>is finding opportunities to create new designs. This means finding out what needs a person, or group of people, has, in order to design a product to fulfil that need. Once a problem has been identified, a </a:t>
            </a:r>
            <a:r>
              <a:rPr lang="en-GB" sz="1200" dirty="0" smtClean="0">
                <a:solidFill>
                  <a:schemeClr val="accent1"/>
                </a:solidFill>
                <a:latin typeface="Comic Sans MS" pitchFamily="66" charset="0"/>
              </a:rPr>
              <a:t>brief</a:t>
            </a:r>
            <a:r>
              <a:rPr lang="en-GB" sz="1200" dirty="0" smtClean="0">
                <a:latin typeface="Comic Sans MS" pitchFamily="66" charset="0"/>
              </a:rPr>
              <a:t> can be created to allow a designer to solve the problem.</a:t>
            </a:r>
            <a:endParaRPr lang="en-GB" sz="1200" dirty="0">
              <a:latin typeface="Comic Sans MS" pitchFamily="66" charset="0"/>
            </a:endParaRPr>
          </a:p>
        </p:txBody>
      </p:sp>
      <p:sp>
        <p:nvSpPr>
          <p:cNvPr id="4" name="TextBox 3"/>
          <p:cNvSpPr txBox="1"/>
          <p:nvPr/>
        </p:nvSpPr>
        <p:spPr>
          <a:xfrm>
            <a:off x="428596" y="1785926"/>
            <a:ext cx="3786214" cy="276999"/>
          </a:xfrm>
          <a:prstGeom prst="rect">
            <a:avLst/>
          </a:prstGeom>
          <a:noFill/>
        </p:spPr>
        <p:txBody>
          <a:bodyPr wrap="square" rtlCol="0">
            <a:spAutoFit/>
          </a:bodyPr>
          <a:lstStyle/>
          <a:p>
            <a:r>
              <a:rPr lang="en-GB" sz="1200" dirty="0" smtClean="0">
                <a:solidFill>
                  <a:schemeClr val="accent1"/>
                </a:solidFill>
                <a:latin typeface="Comic Sans MS" pitchFamily="66" charset="0"/>
              </a:rPr>
              <a:t>Methods of problem identification</a:t>
            </a:r>
            <a:endParaRPr lang="en-GB" sz="1200" dirty="0">
              <a:solidFill>
                <a:schemeClr val="accent1"/>
              </a:solidFill>
              <a:latin typeface="Comic Sans MS" pitchFamily="66" charset="0"/>
            </a:endParaRPr>
          </a:p>
        </p:txBody>
      </p:sp>
      <p:sp>
        <p:nvSpPr>
          <p:cNvPr id="5" name="TextBox 4"/>
          <p:cNvSpPr txBox="1"/>
          <p:nvPr/>
        </p:nvSpPr>
        <p:spPr>
          <a:xfrm>
            <a:off x="428596" y="2151869"/>
            <a:ext cx="7500990" cy="938719"/>
          </a:xfrm>
          <a:prstGeom prst="rect">
            <a:avLst/>
          </a:prstGeom>
          <a:noFill/>
        </p:spPr>
        <p:txBody>
          <a:bodyPr wrap="square" rtlCol="0">
            <a:spAutoFit/>
          </a:bodyPr>
          <a:lstStyle/>
          <a:p>
            <a:r>
              <a:rPr lang="en-GB" sz="1100" dirty="0" smtClean="0">
                <a:solidFill>
                  <a:schemeClr val="accent1"/>
                </a:solidFill>
                <a:latin typeface="Comic Sans MS" pitchFamily="66" charset="0"/>
              </a:rPr>
              <a:t>Situation analysis </a:t>
            </a:r>
            <a:r>
              <a:rPr lang="en-GB" sz="1100" dirty="0" smtClean="0">
                <a:solidFill>
                  <a:schemeClr val="accent6">
                    <a:lumMod val="75000"/>
                  </a:schemeClr>
                </a:solidFill>
                <a:latin typeface="Comic Sans MS" pitchFamily="66" charset="0"/>
              </a:rPr>
              <a:t>identifies problems by looking at a scene and analysing ways that the situation could be improved. </a:t>
            </a:r>
          </a:p>
          <a:p>
            <a:r>
              <a:rPr lang="en-GB" sz="1100" dirty="0" smtClean="0">
                <a:solidFill>
                  <a:schemeClr val="accent6">
                    <a:lumMod val="75000"/>
                  </a:schemeClr>
                </a:solidFill>
                <a:latin typeface="Comic Sans MS" pitchFamily="66" charset="0"/>
              </a:rPr>
              <a:t>One way of doing this would be by taking a snapshot picture of a scene and using it to show problems. Describing in as much detail as possible the things that are happening in the snapshot breaks down the overall scene and suggests ways in which the whole situation could be improved.</a:t>
            </a:r>
            <a:endParaRPr lang="en-GB" sz="1100" dirty="0">
              <a:solidFill>
                <a:schemeClr val="accent6">
                  <a:lumMod val="75000"/>
                </a:schemeClr>
              </a:solidFill>
              <a:latin typeface="Comic Sans MS" pitchFamily="66" charset="0"/>
            </a:endParaRPr>
          </a:p>
        </p:txBody>
      </p:sp>
      <p:pic>
        <p:nvPicPr>
          <p:cNvPr id="2050" name="Picture 2"/>
          <p:cNvPicPr>
            <a:picLocks noChangeAspect="1" noChangeArrowheads="1"/>
          </p:cNvPicPr>
          <p:nvPr/>
        </p:nvPicPr>
        <p:blipFill>
          <a:blip r:embed="rId2" cstate="print"/>
          <a:srcRect/>
          <a:stretch>
            <a:fillRect/>
          </a:stretch>
        </p:blipFill>
        <p:spPr bwMode="auto">
          <a:xfrm>
            <a:off x="500054" y="3143248"/>
            <a:ext cx="2285996" cy="1714497"/>
          </a:xfrm>
          <a:prstGeom prst="rect">
            <a:avLst/>
          </a:prstGeom>
          <a:noFill/>
          <a:ln w="9525">
            <a:noFill/>
            <a:miter lim="800000"/>
            <a:headEnd/>
            <a:tailEnd/>
          </a:ln>
          <a:effectLst/>
        </p:spPr>
      </p:pic>
      <p:sp>
        <p:nvSpPr>
          <p:cNvPr id="7" name="Rectangle 6"/>
          <p:cNvSpPr/>
          <p:nvPr/>
        </p:nvSpPr>
        <p:spPr>
          <a:xfrm>
            <a:off x="2857488" y="3071810"/>
            <a:ext cx="4572000" cy="1785104"/>
          </a:xfrm>
          <a:prstGeom prst="rect">
            <a:avLst/>
          </a:prstGeom>
        </p:spPr>
        <p:txBody>
          <a:bodyPr>
            <a:spAutoFit/>
          </a:bodyPr>
          <a:lstStyle/>
          <a:p>
            <a:r>
              <a:rPr lang="en-GB" sz="1100" dirty="0" smtClean="0">
                <a:solidFill>
                  <a:schemeClr val="accent6">
                    <a:lumMod val="75000"/>
                  </a:schemeClr>
                </a:solidFill>
                <a:latin typeface="Comic Sans MS" pitchFamily="66" charset="0"/>
              </a:rPr>
              <a:t>Example of </a:t>
            </a:r>
            <a:r>
              <a:rPr lang="en-GB" sz="1100" dirty="0" smtClean="0">
                <a:solidFill>
                  <a:schemeClr val="accent1"/>
                </a:solidFill>
                <a:latin typeface="Comic Sans MS" pitchFamily="66" charset="0"/>
              </a:rPr>
              <a:t>Situation Analysis</a:t>
            </a:r>
          </a:p>
          <a:p>
            <a:r>
              <a:rPr lang="en-GB" sz="1100" b="1" dirty="0" smtClean="0">
                <a:solidFill>
                  <a:schemeClr val="accent6">
                    <a:lumMod val="75000"/>
                  </a:schemeClr>
                </a:solidFill>
                <a:latin typeface="Comic Sans MS" pitchFamily="66" charset="0"/>
              </a:rPr>
              <a:t>Situation—Messy bedroom.</a:t>
            </a:r>
          </a:p>
          <a:p>
            <a:r>
              <a:rPr lang="en-GB" sz="1100" b="1" dirty="0" smtClean="0">
                <a:solidFill>
                  <a:schemeClr val="accent6">
                    <a:lumMod val="75000"/>
                  </a:schemeClr>
                </a:solidFill>
                <a:latin typeface="Comic Sans MS" pitchFamily="66" charset="0"/>
              </a:rPr>
              <a:t>Analysis—This untidy bedroom makes it difficult to</a:t>
            </a:r>
          </a:p>
          <a:p>
            <a:r>
              <a:rPr lang="en-GB" sz="1100" dirty="0" smtClean="0">
                <a:solidFill>
                  <a:schemeClr val="accent6">
                    <a:lumMod val="75000"/>
                  </a:schemeClr>
                </a:solidFill>
                <a:latin typeface="Comic Sans MS" pitchFamily="66" charset="0"/>
              </a:rPr>
              <a:t>find things or get to the bed. Clothes and grooming</a:t>
            </a:r>
          </a:p>
          <a:p>
            <a:r>
              <a:rPr lang="en-GB" sz="1100" dirty="0" smtClean="0">
                <a:solidFill>
                  <a:schemeClr val="accent6">
                    <a:lumMod val="75000"/>
                  </a:schemeClr>
                </a:solidFill>
                <a:latin typeface="Comic Sans MS" pitchFamily="66" charset="0"/>
              </a:rPr>
              <a:t>items are strewn across the room. Clothes are also piled</a:t>
            </a:r>
          </a:p>
          <a:p>
            <a:r>
              <a:rPr lang="en-GB" sz="1100" dirty="0" smtClean="0">
                <a:solidFill>
                  <a:schemeClr val="accent6">
                    <a:lumMod val="75000"/>
                  </a:schemeClr>
                </a:solidFill>
                <a:latin typeface="Comic Sans MS" pitchFamily="66" charset="0"/>
              </a:rPr>
              <a:t>near the heater which may be a fire hazard. There is</a:t>
            </a:r>
          </a:p>
          <a:p>
            <a:r>
              <a:rPr lang="en-GB" sz="1100" dirty="0" smtClean="0">
                <a:solidFill>
                  <a:schemeClr val="accent6">
                    <a:lumMod val="75000"/>
                  </a:schemeClr>
                </a:solidFill>
                <a:latin typeface="Comic Sans MS" pitchFamily="66" charset="0"/>
              </a:rPr>
              <a:t>limited floor space. There is nothing hanging on the</a:t>
            </a:r>
          </a:p>
          <a:p>
            <a:r>
              <a:rPr lang="en-GB" sz="1100" dirty="0" smtClean="0">
                <a:solidFill>
                  <a:schemeClr val="accent6">
                    <a:lumMod val="75000"/>
                  </a:schemeClr>
                </a:solidFill>
                <a:latin typeface="Comic Sans MS" pitchFamily="66" charset="0"/>
              </a:rPr>
              <a:t>wall.</a:t>
            </a:r>
          </a:p>
          <a:p>
            <a:r>
              <a:rPr lang="en-GB" sz="1100" b="1" dirty="0" smtClean="0">
                <a:solidFill>
                  <a:schemeClr val="accent6">
                    <a:lumMod val="75000"/>
                  </a:schemeClr>
                </a:solidFill>
                <a:latin typeface="Comic Sans MS" pitchFamily="66" charset="0"/>
              </a:rPr>
              <a:t>Possible Brief—Design a storage wall mounted system</a:t>
            </a:r>
          </a:p>
          <a:p>
            <a:r>
              <a:rPr lang="en-GB" sz="1100" dirty="0" smtClean="0">
                <a:solidFill>
                  <a:schemeClr val="accent6">
                    <a:lumMod val="75000"/>
                  </a:schemeClr>
                </a:solidFill>
                <a:latin typeface="Comic Sans MS" pitchFamily="66" charset="0"/>
              </a:rPr>
              <a:t>that would allow a variety of items to be stored neatly.</a:t>
            </a:r>
            <a:endParaRPr lang="en-GB" sz="1100" dirty="0">
              <a:solidFill>
                <a:schemeClr val="accent6">
                  <a:lumMod val="75000"/>
                </a:schemeClr>
              </a:solidFill>
              <a:latin typeface="Comic Sans MS" pitchFamily="66" charset="0"/>
            </a:endParaRPr>
          </a:p>
        </p:txBody>
      </p:sp>
      <p:sp>
        <p:nvSpPr>
          <p:cNvPr id="8" name="Rectangle 7"/>
          <p:cNvSpPr/>
          <p:nvPr/>
        </p:nvSpPr>
        <p:spPr>
          <a:xfrm>
            <a:off x="428596" y="5080685"/>
            <a:ext cx="7215238" cy="1107996"/>
          </a:xfrm>
          <a:prstGeom prst="rect">
            <a:avLst/>
          </a:prstGeom>
        </p:spPr>
        <p:txBody>
          <a:bodyPr wrap="square">
            <a:spAutoFit/>
          </a:bodyPr>
          <a:lstStyle/>
          <a:p>
            <a:r>
              <a:rPr lang="en-GB" sz="1100" dirty="0" smtClean="0">
                <a:solidFill>
                  <a:schemeClr val="accent1"/>
                </a:solidFill>
                <a:latin typeface="Comic Sans MS" pitchFamily="66" charset="0"/>
              </a:rPr>
              <a:t>Product Evaluation</a:t>
            </a:r>
          </a:p>
          <a:p>
            <a:r>
              <a:rPr lang="en-GB" sz="1100" dirty="0" smtClean="0">
                <a:solidFill>
                  <a:schemeClr val="accent6">
                    <a:lumMod val="75000"/>
                  </a:schemeClr>
                </a:solidFill>
                <a:latin typeface="Comic Sans MS" pitchFamily="66" charset="0"/>
              </a:rPr>
              <a:t>Product evaluation tests existing products and tries to find weaknesses in the product’s design. All aspects of the product will be looked at including function and performance, durability, material choice, manufacturing and assembly methods, ergonomics, aesthetics, and economics.</a:t>
            </a:r>
          </a:p>
          <a:p>
            <a:r>
              <a:rPr lang="en-GB" sz="1100" dirty="0" smtClean="0">
                <a:solidFill>
                  <a:schemeClr val="accent6">
                    <a:lumMod val="75000"/>
                  </a:schemeClr>
                </a:solidFill>
                <a:latin typeface="Comic Sans MS" pitchFamily="66" charset="0"/>
              </a:rPr>
              <a:t>Once a weakness has been found, a brief can be created to allow the designer to redesign and improve the product.</a:t>
            </a:r>
            <a:endParaRPr lang="en-GB" sz="1100" dirty="0">
              <a:solidFill>
                <a:schemeClr val="accent6">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405450"/>
            <a:ext cx="7715304" cy="523220"/>
          </a:xfrm>
          <a:prstGeom prst="rect">
            <a:avLst/>
          </a:prstGeom>
          <a:noFill/>
        </p:spPr>
        <p:txBody>
          <a:bodyPr wrap="square" rtlCol="0">
            <a:spAutoFit/>
          </a:bodyPr>
          <a:lstStyle/>
          <a:p>
            <a:r>
              <a:rPr lang="en-GB" sz="2800" b="1" u="sng" dirty="0" smtClean="0">
                <a:solidFill>
                  <a:schemeClr val="accent1"/>
                </a:solidFill>
                <a:latin typeface="Comic Sans MS" pitchFamily="66" charset="0"/>
              </a:rPr>
              <a:t>Design Brief</a:t>
            </a:r>
            <a:endParaRPr lang="en-GB" sz="2800" b="1" u="sng" dirty="0">
              <a:solidFill>
                <a:schemeClr val="accent1"/>
              </a:solidFill>
              <a:latin typeface="Comic Sans MS" pitchFamily="66" charset="0"/>
            </a:endParaRPr>
          </a:p>
        </p:txBody>
      </p:sp>
      <p:sp>
        <p:nvSpPr>
          <p:cNvPr id="3" name="Rectangle 2"/>
          <p:cNvSpPr/>
          <p:nvPr/>
        </p:nvSpPr>
        <p:spPr>
          <a:xfrm>
            <a:off x="500034" y="1142984"/>
            <a:ext cx="7929618" cy="1200329"/>
          </a:xfrm>
          <a:prstGeom prst="rect">
            <a:avLst/>
          </a:prstGeom>
        </p:spPr>
        <p:txBody>
          <a:bodyPr wrap="square">
            <a:spAutoFit/>
          </a:bodyPr>
          <a:lstStyle/>
          <a:p>
            <a:r>
              <a:rPr lang="en-GB" sz="1200" dirty="0" smtClean="0">
                <a:latin typeface="Comic Sans MS" pitchFamily="66" charset="0"/>
              </a:rPr>
              <a:t>A </a:t>
            </a:r>
            <a:r>
              <a:rPr lang="en-GB" sz="1200" dirty="0" smtClean="0">
                <a:solidFill>
                  <a:schemeClr val="accent1"/>
                </a:solidFill>
                <a:latin typeface="Comic Sans MS" pitchFamily="66" charset="0"/>
              </a:rPr>
              <a:t>design brief </a:t>
            </a:r>
            <a:r>
              <a:rPr lang="en-GB" sz="1200" dirty="0" smtClean="0">
                <a:latin typeface="Comic Sans MS" pitchFamily="66" charset="0"/>
              </a:rPr>
              <a:t>indicates what task is to be undertaken by the designer or which problem is to be solved by the designer.</a:t>
            </a:r>
          </a:p>
          <a:p>
            <a:r>
              <a:rPr lang="en-GB" sz="1200" dirty="0" smtClean="0">
                <a:latin typeface="Comic Sans MS" pitchFamily="66" charset="0"/>
              </a:rPr>
              <a:t>It is usually set by the client, and may take different forms: written or verbal.</a:t>
            </a:r>
          </a:p>
          <a:p>
            <a:r>
              <a:rPr lang="en-GB" sz="1200" dirty="0" smtClean="0">
                <a:latin typeface="Comic Sans MS" pitchFamily="66" charset="0"/>
              </a:rPr>
              <a:t>The design brief will set out the overall design goal of the project, any major constraints (time, budget, manufacturing or material limitations) and may include some success criteria which will be used to judge how successful the design has been (sales targets).</a:t>
            </a:r>
            <a:endParaRPr lang="en-GB" sz="1200" dirty="0">
              <a:latin typeface="Comic Sans MS" pitchFamily="66" charset="0"/>
            </a:endParaRPr>
          </a:p>
        </p:txBody>
      </p:sp>
      <p:sp>
        <p:nvSpPr>
          <p:cNvPr id="4" name="Rectangle 3"/>
          <p:cNvSpPr/>
          <p:nvPr/>
        </p:nvSpPr>
        <p:spPr>
          <a:xfrm>
            <a:off x="500034" y="2357430"/>
            <a:ext cx="7858180" cy="1277273"/>
          </a:xfrm>
          <a:prstGeom prst="rect">
            <a:avLst/>
          </a:prstGeom>
        </p:spPr>
        <p:txBody>
          <a:bodyPr wrap="square">
            <a:spAutoFit/>
          </a:bodyPr>
          <a:lstStyle/>
          <a:p>
            <a:r>
              <a:rPr lang="en-GB" sz="1100" dirty="0" smtClean="0">
                <a:solidFill>
                  <a:schemeClr val="accent1"/>
                </a:solidFill>
                <a:latin typeface="Comic Sans MS" pitchFamily="66" charset="0"/>
              </a:rPr>
              <a:t>What information should be included in a Brief?</a:t>
            </a:r>
          </a:p>
          <a:p>
            <a:r>
              <a:rPr lang="en-GB" sz="1100" dirty="0" smtClean="0">
                <a:solidFill>
                  <a:schemeClr val="accent6">
                    <a:lumMod val="75000"/>
                  </a:schemeClr>
                </a:solidFill>
                <a:latin typeface="Comic Sans MS" pitchFamily="66" charset="0"/>
              </a:rPr>
              <a:t>In its simplest form, a Brief should include two pieces of information: the </a:t>
            </a:r>
            <a:r>
              <a:rPr lang="en-GB" sz="1100" dirty="0" smtClean="0">
                <a:solidFill>
                  <a:schemeClr val="accent1"/>
                </a:solidFill>
                <a:latin typeface="Comic Sans MS" pitchFamily="66" charset="0"/>
              </a:rPr>
              <a:t>Statement of Problem </a:t>
            </a:r>
            <a:r>
              <a:rPr lang="en-GB" sz="1100" dirty="0" smtClean="0">
                <a:solidFill>
                  <a:schemeClr val="accent6">
                    <a:lumMod val="75000"/>
                  </a:schemeClr>
                </a:solidFill>
                <a:latin typeface="Comic Sans MS" pitchFamily="66" charset="0"/>
              </a:rPr>
              <a:t>and the </a:t>
            </a:r>
            <a:r>
              <a:rPr lang="en-GB" sz="1100" dirty="0" smtClean="0">
                <a:solidFill>
                  <a:schemeClr val="accent1"/>
                </a:solidFill>
                <a:latin typeface="Comic Sans MS" pitchFamily="66" charset="0"/>
              </a:rPr>
              <a:t>Target</a:t>
            </a:r>
          </a:p>
          <a:p>
            <a:r>
              <a:rPr lang="en-GB" sz="1100" dirty="0" smtClean="0">
                <a:solidFill>
                  <a:schemeClr val="accent1"/>
                </a:solidFill>
                <a:latin typeface="Comic Sans MS" pitchFamily="66" charset="0"/>
              </a:rPr>
              <a:t>Market.</a:t>
            </a:r>
          </a:p>
          <a:p>
            <a:r>
              <a:rPr lang="en-GB" sz="1100" dirty="0" smtClean="0">
                <a:solidFill>
                  <a:schemeClr val="accent6">
                    <a:lumMod val="75000"/>
                  </a:schemeClr>
                </a:solidFill>
                <a:latin typeface="Comic Sans MS" pitchFamily="66" charset="0"/>
              </a:rPr>
              <a:t>The </a:t>
            </a:r>
            <a:r>
              <a:rPr lang="en-GB" sz="1100" dirty="0" smtClean="0">
                <a:solidFill>
                  <a:schemeClr val="accent1"/>
                </a:solidFill>
                <a:latin typeface="Comic Sans MS" pitchFamily="66" charset="0"/>
              </a:rPr>
              <a:t>Statement of Problem </a:t>
            </a:r>
            <a:r>
              <a:rPr lang="en-GB" sz="1100" dirty="0" smtClean="0">
                <a:solidFill>
                  <a:schemeClr val="accent6">
                    <a:lumMod val="75000"/>
                  </a:schemeClr>
                </a:solidFill>
                <a:latin typeface="Comic Sans MS" pitchFamily="66" charset="0"/>
              </a:rPr>
              <a:t>is a sentence, or short paragraph explaining what the problem is that has to be</a:t>
            </a:r>
          </a:p>
          <a:p>
            <a:r>
              <a:rPr lang="en-GB" sz="1100" dirty="0" smtClean="0">
                <a:solidFill>
                  <a:schemeClr val="accent6">
                    <a:lumMod val="75000"/>
                  </a:schemeClr>
                </a:solidFill>
                <a:latin typeface="Comic Sans MS" pitchFamily="66" charset="0"/>
              </a:rPr>
              <a:t>solved.</a:t>
            </a:r>
          </a:p>
          <a:p>
            <a:r>
              <a:rPr lang="en-GB" sz="1100" dirty="0" smtClean="0">
                <a:solidFill>
                  <a:schemeClr val="accent6">
                    <a:lumMod val="75000"/>
                  </a:schemeClr>
                </a:solidFill>
                <a:latin typeface="Comic Sans MS" pitchFamily="66" charset="0"/>
              </a:rPr>
              <a:t>The </a:t>
            </a:r>
            <a:r>
              <a:rPr lang="en-GB" sz="1100" dirty="0" smtClean="0">
                <a:solidFill>
                  <a:schemeClr val="accent1"/>
                </a:solidFill>
                <a:latin typeface="Comic Sans MS" pitchFamily="66" charset="0"/>
              </a:rPr>
              <a:t>Target Market </a:t>
            </a:r>
            <a:r>
              <a:rPr lang="en-GB" sz="1100" dirty="0" smtClean="0">
                <a:solidFill>
                  <a:schemeClr val="accent6">
                    <a:lumMod val="75000"/>
                  </a:schemeClr>
                </a:solidFill>
                <a:latin typeface="Comic Sans MS" pitchFamily="66" charset="0"/>
              </a:rPr>
              <a:t>is an explanation of which market group the product is aimed at or who will benefit by the</a:t>
            </a:r>
          </a:p>
          <a:p>
            <a:r>
              <a:rPr lang="en-GB" sz="1100" dirty="0" smtClean="0">
                <a:solidFill>
                  <a:schemeClr val="accent6">
                    <a:lumMod val="75000"/>
                  </a:schemeClr>
                </a:solidFill>
                <a:latin typeface="Comic Sans MS" pitchFamily="66" charset="0"/>
              </a:rPr>
              <a:t>solving of the problem.</a:t>
            </a:r>
            <a:endParaRPr lang="en-GB" sz="1100" dirty="0">
              <a:solidFill>
                <a:schemeClr val="accent6">
                  <a:lumMod val="75000"/>
                </a:schemeClr>
              </a:solidFill>
              <a:latin typeface="Comic Sans MS" pitchFamily="66" charset="0"/>
            </a:endParaRPr>
          </a:p>
        </p:txBody>
      </p:sp>
      <p:grpSp>
        <p:nvGrpSpPr>
          <p:cNvPr id="11" name="Group 10"/>
          <p:cNvGrpSpPr/>
          <p:nvPr/>
        </p:nvGrpSpPr>
        <p:grpSpPr>
          <a:xfrm>
            <a:off x="642910" y="4000504"/>
            <a:ext cx="4572032" cy="1143008"/>
            <a:chOff x="642910" y="4000504"/>
            <a:chExt cx="4572032" cy="1143008"/>
          </a:xfrm>
        </p:grpSpPr>
        <p:sp>
          <p:nvSpPr>
            <p:cNvPr id="7" name="Rectangle 6"/>
            <p:cNvSpPr/>
            <p:nvPr/>
          </p:nvSpPr>
          <p:spPr>
            <a:xfrm>
              <a:off x="642942" y="4071942"/>
              <a:ext cx="4572000" cy="938719"/>
            </a:xfrm>
            <a:prstGeom prst="rect">
              <a:avLst/>
            </a:prstGeom>
          </p:spPr>
          <p:txBody>
            <a:bodyPr>
              <a:spAutoFit/>
            </a:bodyPr>
            <a:lstStyle/>
            <a:p>
              <a:r>
                <a:rPr lang="en-GB" sz="1100" i="1" dirty="0" smtClean="0">
                  <a:solidFill>
                    <a:schemeClr val="accent1"/>
                  </a:solidFill>
                  <a:latin typeface="Comic Sans MS" pitchFamily="66" charset="0"/>
                </a:rPr>
                <a:t>DESIGN BRIEF</a:t>
              </a:r>
              <a:r>
                <a:rPr lang="en-GB" sz="1100" i="1" dirty="0" smtClean="0">
                  <a:solidFill>
                    <a:schemeClr val="accent2"/>
                  </a:solidFill>
                  <a:latin typeface="Comic Sans MS" pitchFamily="66" charset="0"/>
                </a:rPr>
                <a:t>: Design a pot handle that remains</a:t>
              </a:r>
            </a:p>
            <a:p>
              <a:r>
                <a:rPr lang="en-GB" sz="1100" dirty="0" smtClean="0">
                  <a:solidFill>
                    <a:schemeClr val="accent2"/>
                  </a:solidFill>
                  <a:latin typeface="Comic Sans MS" pitchFamily="66" charset="0"/>
                </a:rPr>
                <a:t>cool when the pot is heated. The users will be adults</a:t>
              </a:r>
            </a:p>
            <a:p>
              <a:r>
                <a:rPr lang="en-GB" sz="1100" dirty="0" smtClean="0">
                  <a:solidFill>
                    <a:schemeClr val="accent1"/>
                  </a:solidFill>
                  <a:latin typeface="Comic Sans MS" pitchFamily="66" charset="0"/>
                </a:rPr>
                <a:t>Problem</a:t>
              </a:r>
              <a:r>
                <a:rPr lang="en-GB" sz="1100" b="1" dirty="0" smtClean="0">
                  <a:solidFill>
                    <a:schemeClr val="accent2"/>
                  </a:solidFill>
                  <a:latin typeface="Comic Sans MS" pitchFamily="66" charset="0"/>
                </a:rPr>
                <a:t>: The handle of a pot becomes too hot to hold</a:t>
              </a:r>
            </a:p>
            <a:p>
              <a:r>
                <a:rPr lang="en-GB" sz="1100" dirty="0" smtClean="0">
                  <a:solidFill>
                    <a:schemeClr val="accent2"/>
                  </a:solidFill>
                  <a:latin typeface="Comic Sans MS" pitchFamily="66" charset="0"/>
                </a:rPr>
                <a:t>when the pot is heated.</a:t>
              </a:r>
            </a:p>
            <a:p>
              <a:r>
                <a:rPr lang="en-GB" sz="1100" dirty="0" smtClean="0">
                  <a:solidFill>
                    <a:schemeClr val="accent1"/>
                  </a:solidFill>
                  <a:latin typeface="Comic Sans MS" pitchFamily="66" charset="0"/>
                </a:rPr>
                <a:t>Target Market</a:t>
              </a:r>
              <a:r>
                <a:rPr lang="en-GB" sz="1100" b="1" dirty="0" smtClean="0">
                  <a:solidFill>
                    <a:schemeClr val="accent2"/>
                  </a:solidFill>
                  <a:latin typeface="Comic Sans MS" pitchFamily="66" charset="0"/>
                </a:rPr>
                <a:t>: people over 16 years of age.</a:t>
              </a:r>
              <a:endParaRPr lang="en-GB" sz="1100" dirty="0">
                <a:solidFill>
                  <a:schemeClr val="accent2"/>
                </a:solidFill>
                <a:latin typeface="Comic Sans MS" pitchFamily="66" charset="0"/>
              </a:endParaRPr>
            </a:p>
          </p:txBody>
        </p:sp>
        <p:sp>
          <p:nvSpPr>
            <p:cNvPr id="8" name="Rectangle 7"/>
            <p:cNvSpPr/>
            <p:nvPr/>
          </p:nvSpPr>
          <p:spPr>
            <a:xfrm>
              <a:off x="642910" y="4000504"/>
              <a:ext cx="3857652" cy="114300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p:cNvGrpSpPr/>
          <p:nvPr/>
        </p:nvGrpSpPr>
        <p:grpSpPr>
          <a:xfrm>
            <a:off x="4286248" y="5214950"/>
            <a:ext cx="4429156" cy="1071570"/>
            <a:chOff x="4286248" y="5214950"/>
            <a:chExt cx="4429156" cy="1071570"/>
          </a:xfrm>
        </p:grpSpPr>
        <p:sp>
          <p:nvSpPr>
            <p:cNvPr id="9" name="Rectangle 8"/>
            <p:cNvSpPr/>
            <p:nvPr/>
          </p:nvSpPr>
          <p:spPr>
            <a:xfrm>
              <a:off x="4286248" y="5276363"/>
              <a:ext cx="4429156" cy="938719"/>
            </a:xfrm>
            <a:prstGeom prst="rect">
              <a:avLst/>
            </a:prstGeom>
          </p:spPr>
          <p:txBody>
            <a:bodyPr wrap="square">
              <a:spAutoFit/>
            </a:bodyPr>
            <a:lstStyle/>
            <a:p>
              <a:r>
                <a:rPr lang="en-GB" sz="1100" i="1" dirty="0" smtClean="0">
                  <a:solidFill>
                    <a:schemeClr val="accent1"/>
                  </a:solidFill>
                  <a:latin typeface="Comic Sans MS" pitchFamily="66" charset="0"/>
                </a:rPr>
                <a:t>DESIGN BRIEF</a:t>
              </a:r>
              <a:r>
                <a:rPr lang="en-GB" sz="1100" i="1" dirty="0" smtClean="0">
                  <a:solidFill>
                    <a:schemeClr val="accent2"/>
                  </a:solidFill>
                  <a:latin typeface="Comic Sans MS" pitchFamily="66" charset="0"/>
                </a:rPr>
                <a:t>: Design a game of dominoes that can be </a:t>
              </a:r>
              <a:r>
                <a:rPr lang="en-GB" sz="1100" dirty="0" smtClean="0">
                  <a:solidFill>
                    <a:schemeClr val="accent2"/>
                  </a:solidFill>
                  <a:latin typeface="Comic Sans MS" pitchFamily="66" charset="0"/>
                </a:rPr>
                <a:t>played by blind people.</a:t>
              </a:r>
            </a:p>
            <a:p>
              <a:r>
                <a:rPr lang="en-GB" sz="1100" dirty="0" smtClean="0">
                  <a:solidFill>
                    <a:schemeClr val="accent1"/>
                  </a:solidFill>
                  <a:latin typeface="Comic Sans MS" pitchFamily="66" charset="0"/>
                </a:rPr>
                <a:t>Problem</a:t>
              </a:r>
              <a:r>
                <a:rPr lang="en-GB" sz="1100" b="1" dirty="0" smtClean="0">
                  <a:solidFill>
                    <a:schemeClr val="accent2"/>
                  </a:solidFill>
                  <a:latin typeface="Comic Sans MS" pitchFamily="66" charset="0"/>
                </a:rPr>
                <a:t>: Blind people cannot play many of the indoor </a:t>
              </a:r>
              <a:r>
                <a:rPr lang="en-GB" sz="1100" dirty="0" smtClean="0">
                  <a:solidFill>
                    <a:schemeClr val="accent2"/>
                  </a:solidFill>
                  <a:latin typeface="Comic Sans MS" pitchFamily="66" charset="0"/>
                </a:rPr>
                <a:t>games available to sighted people.</a:t>
              </a:r>
            </a:p>
            <a:p>
              <a:r>
                <a:rPr lang="en-GB" sz="1100" dirty="0" smtClean="0">
                  <a:solidFill>
                    <a:schemeClr val="accent1"/>
                  </a:solidFill>
                  <a:latin typeface="Comic Sans MS" pitchFamily="66" charset="0"/>
                </a:rPr>
                <a:t>Target Market</a:t>
              </a:r>
              <a:r>
                <a:rPr lang="en-GB" sz="1100" b="1" dirty="0" smtClean="0">
                  <a:solidFill>
                    <a:schemeClr val="accent2"/>
                  </a:solidFill>
                  <a:latin typeface="Comic Sans MS" pitchFamily="66" charset="0"/>
                </a:rPr>
                <a:t>: Visually impaired people</a:t>
              </a:r>
              <a:endParaRPr lang="en-GB" sz="1100" dirty="0">
                <a:solidFill>
                  <a:schemeClr val="accent2"/>
                </a:solidFill>
                <a:latin typeface="Comic Sans MS" pitchFamily="66" charset="0"/>
              </a:endParaRPr>
            </a:p>
          </p:txBody>
        </p:sp>
        <p:sp>
          <p:nvSpPr>
            <p:cNvPr id="10" name="Rectangle 9"/>
            <p:cNvSpPr/>
            <p:nvPr/>
          </p:nvSpPr>
          <p:spPr>
            <a:xfrm>
              <a:off x="4286248" y="5214950"/>
              <a:ext cx="4286280" cy="107157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ectangle 12"/>
          <p:cNvSpPr/>
          <p:nvPr/>
        </p:nvSpPr>
        <p:spPr>
          <a:xfrm>
            <a:off x="3428992" y="3643314"/>
            <a:ext cx="2007281" cy="276999"/>
          </a:xfrm>
          <a:prstGeom prst="rect">
            <a:avLst/>
          </a:prstGeom>
        </p:spPr>
        <p:txBody>
          <a:bodyPr wrap="none">
            <a:spAutoFit/>
          </a:bodyPr>
          <a:lstStyle/>
          <a:p>
            <a:r>
              <a:rPr lang="en-GB" sz="1200" dirty="0" smtClean="0">
                <a:solidFill>
                  <a:schemeClr val="accent6">
                    <a:lumMod val="75000"/>
                  </a:schemeClr>
                </a:solidFill>
                <a:latin typeface="Comic Sans MS" pitchFamily="66" charset="0"/>
              </a:rPr>
              <a:t>Examples of </a:t>
            </a:r>
            <a:r>
              <a:rPr lang="en-GB" sz="1200" dirty="0" smtClean="0">
                <a:solidFill>
                  <a:schemeClr val="accent1"/>
                </a:solidFill>
                <a:latin typeface="Comic Sans MS" pitchFamily="66" charset="0"/>
              </a:rPr>
              <a:t>Design Brief</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405450"/>
            <a:ext cx="7715304" cy="523220"/>
          </a:xfrm>
          <a:prstGeom prst="rect">
            <a:avLst/>
          </a:prstGeom>
          <a:noFill/>
        </p:spPr>
        <p:txBody>
          <a:bodyPr wrap="square" rtlCol="0">
            <a:spAutoFit/>
          </a:bodyPr>
          <a:lstStyle/>
          <a:p>
            <a:r>
              <a:rPr lang="en-GB" sz="2800" b="1" u="sng" dirty="0" smtClean="0">
                <a:solidFill>
                  <a:schemeClr val="accent1"/>
                </a:solidFill>
                <a:latin typeface="Comic Sans MS" pitchFamily="66" charset="0"/>
              </a:rPr>
              <a:t>Design Analysis</a:t>
            </a:r>
            <a:endParaRPr lang="en-GB" sz="2800" b="1" u="sng" dirty="0">
              <a:solidFill>
                <a:schemeClr val="accent1"/>
              </a:solidFill>
              <a:latin typeface="Comic Sans MS" pitchFamily="66" charset="0"/>
            </a:endParaRPr>
          </a:p>
        </p:txBody>
      </p:sp>
      <p:sp>
        <p:nvSpPr>
          <p:cNvPr id="5" name="Text Box 5"/>
          <p:cNvSpPr txBox="1">
            <a:spLocks noChangeArrowheads="1"/>
          </p:cNvSpPr>
          <p:nvPr/>
        </p:nvSpPr>
        <p:spPr bwMode="auto">
          <a:xfrm>
            <a:off x="500034" y="1214422"/>
            <a:ext cx="8320116" cy="646331"/>
          </a:xfrm>
          <a:prstGeom prst="rect">
            <a:avLst/>
          </a:prstGeom>
          <a:noFill/>
          <a:ln w="9525">
            <a:noFill/>
            <a:miter lim="800000"/>
            <a:headEnd/>
            <a:tailEnd/>
          </a:ln>
        </p:spPr>
        <p:txBody>
          <a:bodyPr wrap="square">
            <a:spAutoFit/>
          </a:bodyPr>
          <a:lstStyle/>
          <a:p>
            <a:pPr>
              <a:spcBef>
                <a:spcPct val="50000"/>
              </a:spcBef>
            </a:pPr>
            <a:r>
              <a:rPr lang="en-GB" sz="1200" dirty="0" smtClean="0">
                <a:solidFill>
                  <a:schemeClr val="accent1"/>
                </a:solidFill>
                <a:latin typeface="Comic Sans MS" pitchFamily="66" charset="0"/>
              </a:rPr>
              <a:t>Product Analysis </a:t>
            </a:r>
            <a:r>
              <a:rPr lang="en-GB" sz="1200" dirty="0" smtClean="0">
                <a:latin typeface="Comic Sans MS" pitchFamily="66" charset="0"/>
              </a:rPr>
              <a:t>is the process of identifying, looking at or disassembling a product and identifying its main features. The aim is to understand more about a product and improve it in the future. Many </a:t>
            </a:r>
            <a:r>
              <a:rPr lang="en-GB" sz="1200" dirty="0" smtClean="0">
                <a:solidFill>
                  <a:schemeClr val="accent6">
                    <a:lumMod val="75000"/>
                  </a:schemeClr>
                </a:solidFill>
                <a:latin typeface="Comic Sans MS" pitchFamily="66" charset="0"/>
              </a:rPr>
              <a:t>design factors</a:t>
            </a:r>
            <a:r>
              <a:rPr lang="en-GB" sz="1200" dirty="0" smtClean="0">
                <a:latin typeface="Comic Sans MS" pitchFamily="66" charset="0"/>
              </a:rPr>
              <a:t> influence the development of a product, some are listed and explained below.</a:t>
            </a:r>
            <a:endParaRPr lang="en-GB" sz="1200" dirty="0">
              <a:solidFill>
                <a:schemeClr val="accent2"/>
              </a:solidFill>
              <a:latin typeface="Comic Sans MS" pitchFamily="66" charset="0"/>
            </a:endParaRPr>
          </a:p>
        </p:txBody>
      </p:sp>
      <p:sp>
        <p:nvSpPr>
          <p:cNvPr id="7" name="TextBox 6"/>
          <p:cNvSpPr txBox="1"/>
          <p:nvPr/>
        </p:nvSpPr>
        <p:spPr>
          <a:xfrm>
            <a:off x="500034" y="1785926"/>
            <a:ext cx="3929090" cy="1461939"/>
          </a:xfrm>
          <a:prstGeom prst="rect">
            <a:avLst/>
          </a:prstGeom>
          <a:noFill/>
        </p:spPr>
        <p:txBody>
          <a:bodyPr wrap="square" rtlCol="0">
            <a:spAutoFit/>
          </a:bodyPr>
          <a:lstStyle/>
          <a:p>
            <a:r>
              <a:rPr lang="en-US" sz="1200" dirty="0" smtClean="0">
                <a:solidFill>
                  <a:schemeClr val="accent1"/>
                </a:solidFill>
                <a:latin typeface="Comic Sans MS" pitchFamily="66" charset="0"/>
              </a:rPr>
              <a:t>Function</a:t>
            </a:r>
          </a:p>
          <a:p>
            <a:r>
              <a:rPr lang="en-US" sz="1100" dirty="0" smtClean="0">
                <a:solidFill>
                  <a:schemeClr val="accent6">
                    <a:lumMod val="75000"/>
                  </a:schemeClr>
                </a:solidFill>
                <a:latin typeface="Comic Sans MS" pitchFamily="66" charset="0"/>
              </a:rPr>
              <a:t>What the product must do. All products have a </a:t>
            </a:r>
            <a:r>
              <a:rPr lang="en-US" sz="1100" dirty="0" smtClean="0">
                <a:solidFill>
                  <a:schemeClr val="accent1"/>
                </a:solidFill>
                <a:latin typeface="Comic Sans MS" pitchFamily="66" charset="0"/>
              </a:rPr>
              <a:t>primary function </a:t>
            </a:r>
            <a:r>
              <a:rPr lang="en-US" sz="1100" dirty="0" smtClean="0">
                <a:solidFill>
                  <a:schemeClr val="accent6">
                    <a:lumMod val="75000"/>
                  </a:schemeClr>
                </a:solidFill>
                <a:latin typeface="Comic Sans MS" pitchFamily="66" charset="0"/>
              </a:rPr>
              <a:t>and some also have </a:t>
            </a:r>
            <a:r>
              <a:rPr lang="en-US" sz="1100" dirty="0" smtClean="0">
                <a:solidFill>
                  <a:schemeClr val="accent1"/>
                </a:solidFill>
                <a:latin typeface="Comic Sans MS" pitchFamily="66" charset="0"/>
              </a:rPr>
              <a:t>secondary functions</a:t>
            </a:r>
            <a:r>
              <a:rPr lang="en-US" sz="1100" dirty="0" smtClean="0">
                <a:solidFill>
                  <a:schemeClr val="accent6">
                    <a:lumMod val="75000"/>
                  </a:schemeClr>
                </a:solidFill>
                <a:latin typeface="Comic Sans MS" pitchFamily="66" charset="0"/>
              </a:rPr>
              <a:t>, i.e. they do something else or can be used for something else other than their primary function.</a:t>
            </a:r>
          </a:p>
          <a:p>
            <a:r>
              <a:rPr lang="en-US" sz="1100" dirty="0" smtClean="0">
                <a:solidFill>
                  <a:schemeClr val="accent6">
                    <a:lumMod val="75000"/>
                  </a:schemeClr>
                </a:solidFill>
                <a:latin typeface="Comic Sans MS" pitchFamily="66" charset="0"/>
              </a:rPr>
              <a:t>A product must do the job it was designed to do (sometimes called the </a:t>
            </a:r>
            <a:r>
              <a:rPr lang="en-US" sz="1100" dirty="0" smtClean="0">
                <a:solidFill>
                  <a:schemeClr val="accent1"/>
                </a:solidFill>
                <a:latin typeface="Comic Sans MS" pitchFamily="66" charset="0"/>
              </a:rPr>
              <a:t>fitness for purpose</a:t>
            </a:r>
            <a:r>
              <a:rPr lang="en-US" sz="1100" dirty="0" smtClean="0">
                <a:solidFill>
                  <a:schemeClr val="accent6">
                    <a:lumMod val="75000"/>
                  </a:schemeClr>
                </a:solidFill>
                <a:latin typeface="Comic Sans MS" pitchFamily="66" charset="0"/>
              </a:rPr>
              <a:t>); if it fails to do this, the user may become frustrated with it.</a:t>
            </a:r>
            <a:endParaRPr lang="en-GB" sz="1100" dirty="0">
              <a:solidFill>
                <a:schemeClr val="accent6">
                  <a:lumMod val="75000"/>
                </a:schemeClr>
              </a:solidFill>
            </a:endParaRPr>
          </a:p>
        </p:txBody>
      </p:sp>
      <p:sp>
        <p:nvSpPr>
          <p:cNvPr id="8" name="TextBox 7"/>
          <p:cNvSpPr txBox="1"/>
          <p:nvPr/>
        </p:nvSpPr>
        <p:spPr>
          <a:xfrm>
            <a:off x="500034" y="3247865"/>
            <a:ext cx="3929090" cy="1461939"/>
          </a:xfrm>
          <a:prstGeom prst="rect">
            <a:avLst/>
          </a:prstGeom>
          <a:noFill/>
        </p:spPr>
        <p:txBody>
          <a:bodyPr wrap="square" rtlCol="0">
            <a:spAutoFit/>
          </a:bodyPr>
          <a:lstStyle/>
          <a:p>
            <a:r>
              <a:rPr lang="en-US" sz="1200" dirty="0" smtClean="0">
                <a:solidFill>
                  <a:schemeClr val="accent1"/>
                </a:solidFill>
                <a:latin typeface="Comic Sans MS" pitchFamily="66" charset="0"/>
              </a:rPr>
              <a:t>Aesthetics</a:t>
            </a:r>
          </a:p>
          <a:p>
            <a:r>
              <a:rPr lang="en-US" sz="1100" dirty="0" smtClean="0">
                <a:solidFill>
                  <a:schemeClr val="accent6">
                    <a:lumMod val="75000"/>
                  </a:schemeClr>
                </a:solidFill>
                <a:latin typeface="Comic Sans MS" pitchFamily="66" charset="0"/>
              </a:rPr>
              <a:t>Is concerned with the appearance of a product. </a:t>
            </a:r>
            <a:r>
              <a:rPr lang="en-GB" sz="1100" dirty="0" smtClean="0">
                <a:solidFill>
                  <a:schemeClr val="accent6">
                    <a:lumMod val="75000"/>
                  </a:schemeClr>
                </a:solidFill>
                <a:latin typeface="Comic Sans MS" pitchFamily="66" charset="0"/>
              </a:rPr>
              <a:t>This is a very important factor with regards to selling a product because it is literally the first thing the consumer sees.</a:t>
            </a:r>
          </a:p>
          <a:p>
            <a:r>
              <a:rPr lang="en-GB" sz="1100" dirty="0" smtClean="0">
                <a:solidFill>
                  <a:schemeClr val="accent6">
                    <a:lumMod val="75000"/>
                  </a:schemeClr>
                </a:solidFill>
                <a:latin typeface="Comic Sans MS" pitchFamily="66" charset="0"/>
              </a:rPr>
              <a:t>Every product has aesthetic qualities that can be examined in depth.</a:t>
            </a:r>
          </a:p>
          <a:p>
            <a:pPr>
              <a:buFont typeface="Arial" pitchFamily="34" charset="0"/>
              <a:buChar char="•"/>
            </a:pPr>
            <a:r>
              <a:rPr lang="en-GB" sz="1100" dirty="0" smtClean="0">
                <a:solidFill>
                  <a:schemeClr val="accent1"/>
                </a:solidFill>
                <a:latin typeface="Comic Sans MS" pitchFamily="66" charset="0"/>
              </a:rPr>
              <a:t>Shape	Proportion	   Size	Colour</a:t>
            </a:r>
          </a:p>
          <a:p>
            <a:pPr>
              <a:buFont typeface="Arial" pitchFamily="34" charset="0"/>
              <a:buChar char="•"/>
            </a:pPr>
            <a:r>
              <a:rPr lang="en-GB" sz="1100" dirty="0" smtClean="0">
                <a:solidFill>
                  <a:schemeClr val="accent1"/>
                </a:solidFill>
                <a:latin typeface="Comic Sans MS" pitchFamily="66" charset="0"/>
              </a:rPr>
              <a:t>Contrast	Harmony	   Texture	Line</a:t>
            </a:r>
          </a:p>
        </p:txBody>
      </p:sp>
      <p:sp>
        <p:nvSpPr>
          <p:cNvPr id="9" name="TextBox 8"/>
          <p:cNvSpPr txBox="1"/>
          <p:nvPr/>
        </p:nvSpPr>
        <p:spPr>
          <a:xfrm>
            <a:off x="4572000" y="1811339"/>
            <a:ext cx="4000528" cy="1292662"/>
          </a:xfrm>
          <a:prstGeom prst="rect">
            <a:avLst/>
          </a:prstGeom>
          <a:noFill/>
        </p:spPr>
        <p:txBody>
          <a:bodyPr wrap="square" rtlCol="0">
            <a:spAutoFit/>
          </a:bodyPr>
          <a:lstStyle/>
          <a:p>
            <a:r>
              <a:rPr lang="en-US" sz="1200" dirty="0" smtClean="0">
                <a:solidFill>
                  <a:schemeClr val="accent1"/>
                </a:solidFill>
                <a:latin typeface="Comic Sans MS" pitchFamily="66" charset="0"/>
              </a:rPr>
              <a:t>Material</a:t>
            </a:r>
          </a:p>
          <a:p>
            <a:r>
              <a:rPr lang="en-US" sz="1100" dirty="0" smtClean="0">
                <a:solidFill>
                  <a:schemeClr val="accent6">
                    <a:lumMod val="75000"/>
                  </a:schemeClr>
                </a:solidFill>
                <a:latin typeface="Comic Sans MS" pitchFamily="66" charset="0"/>
              </a:rPr>
              <a:t>What the product is made from. The choice of material for a product will have an effect on several aspects of the design.</a:t>
            </a:r>
          </a:p>
          <a:p>
            <a:pPr>
              <a:buFont typeface="Arial" pitchFamily="34" charset="0"/>
              <a:buChar char="•"/>
            </a:pPr>
            <a:r>
              <a:rPr lang="en-US" sz="1100" dirty="0" smtClean="0">
                <a:solidFill>
                  <a:schemeClr val="accent1"/>
                </a:solidFill>
                <a:latin typeface="Comic Sans MS" pitchFamily="66" charset="0"/>
              </a:rPr>
              <a:t>The manufacturing processes that can be used.</a:t>
            </a:r>
          </a:p>
          <a:p>
            <a:pPr>
              <a:buFont typeface="Arial" pitchFamily="34" charset="0"/>
              <a:buChar char="•"/>
            </a:pPr>
            <a:r>
              <a:rPr lang="en-US" sz="1100" dirty="0" smtClean="0">
                <a:solidFill>
                  <a:schemeClr val="accent1"/>
                </a:solidFill>
                <a:latin typeface="Comic Sans MS" pitchFamily="66" charset="0"/>
              </a:rPr>
              <a:t>The cost of the product</a:t>
            </a:r>
          </a:p>
          <a:p>
            <a:pPr>
              <a:buFont typeface="Arial" pitchFamily="34" charset="0"/>
              <a:buChar char="•"/>
            </a:pPr>
            <a:r>
              <a:rPr lang="en-US" sz="1100" dirty="0" smtClean="0">
                <a:solidFill>
                  <a:schemeClr val="accent1"/>
                </a:solidFill>
                <a:latin typeface="Comic Sans MS" pitchFamily="66" charset="0"/>
              </a:rPr>
              <a:t>The strength of the product</a:t>
            </a:r>
            <a:endParaRPr lang="en-GB" sz="1100" dirty="0">
              <a:solidFill>
                <a:schemeClr val="accent1"/>
              </a:solidFill>
            </a:endParaRPr>
          </a:p>
        </p:txBody>
      </p:sp>
      <p:sp>
        <p:nvSpPr>
          <p:cNvPr id="10" name="TextBox 9"/>
          <p:cNvSpPr txBox="1"/>
          <p:nvPr/>
        </p:nvSpPr>
        <p:spPr>
          <a:xfrm>
            <a:off x="4572000" y="3160896"/>
            <a:ext cx="4000528" cy="1800493"/>
          </a:xfrm>
          <a:prstGeom prst="rect">
            <a:avLst/>
          </a:prstGeom>
          <a:noFill/>
        </p:spPr>
        <p:txBody>
          <a:bodyPr wrap="square" rtlCol="0">
            <a:spAutoFit/>
          </a:bodyPr>
          <a:lstStyle/>
          <a:p>
            <a:r>
              <a:rPr lang="en-US" sz="1200" dirty="0" smtClean="0">
                <a:solidFill>
                  <a:schemeClr val="accent1"/>
                </a:solidFill>
                <a:latin typeface="Comic Sans MS" pitchFamily="66" charset="0"/>
              </a:rPr>
              <a:t>Ergonomics</a:t>
            </a:r>
          </a:p>
          <a:p>
            <a:pPr>
              <a:spcBef>
                <a:spcPct val="20000"/>
              </a:spcBef>
              <a:buClr>
                <a:schemeClr val="tx2"/>
              </a:buClr>
              <a:buSzPct val="75000"/>
              <a:buFont typeface="Wingdings" pitchFamily="2" charset="2"/>
              <a:buNone/>
            </a:pPr>
            <a:r>
              <a:rPr lang="en-GB" sz="1100" dirty="0" smtClean="0">
                <a:solidFill>
                  <a:schemeClr val="accent6">
                    <a:lumMod val="75000"/>
                  </a:schemeClr>
                </a:solidFill>
                <a:latin typeface="Comic Sans MS" pitchFamily="66" charset="0"/>
              </a:rPr>
              <a:t>Ergonomics is the study of how humans interact with their environment and the products they use.</a:t>
            </a:r>
          </a:p>
          <a:p>
            <a:pPr>
              <a:spcBef>
                <a:spcPct val="20000"/>
              </a:spcBef>
              <a:buClr>
                <a:schemeClr val="tx2"/>
              </a:buClr>
              <a:buSzPct val="75000"/>
            </a:pPr>
            <a:r>
              <a:rPr lang="en-GB" sz="1100" dirty="0" smtClean="0">
                <a:solidFill>
                  <a:schemeClr val="accent6">
                    <a:lumMod val="75000"/>
                  </a:schemeClr>
                </a:solidFill>
                <a:latin typeface="Comic Sans MS" pitchFamily="66" charset="0"/>
              </a:rPr>
              <a:t>It can be sub-divided into three main areas:</a:t>
            </a:r>
          </a:p>
          <a:p>
            <a:pPr>
              <a:spcBef>
                <a:spcPct val="20000"/>
              </a:spcBef>
              <a:buClr>
                <a:schemeClr val="tx2"/>
              </a:buClr>
              <a:buSzPct val="75000"/>
              <a:buFont typeface="Arial" pitchFamily="34" charset="0"/>
              <a:buChar char="•"/>
            </a:pPr>
            <a:r>
              <a:rPr lang="en-GB" sz="1100" dirty="0" smtClean="0">
                <a:solidFill>
                  <a:schemeClr val="accent1"/>
                </a:solidFill>
                <a:latin typeface="Comic Sans MS" pitchFamily="66" charset="0"/>
              </a:rPr>
              <a:t>Anthropometrics – </a:t>
            </a:r>
            <a:r>
              <a:rPr lang="en-GB" sz="1100" dirty="0" smtClean="0">
                <a:solidFill>
                  <a:schemeClr val="accent2"/>
                </a:solidFill>
                <a:latin typeface="Comic Sans MS" pitchFamily="66" charset="0"/>
              </a:rPr>
              <a:t>the study of human body sizes</a:t>
            </a:r>
          </a:p>
          <a:p>
            <a:pPr>
              <a:spcBef>
                <a:spcPct val="20000"/>
              </a:spcBef>
              <a:buClr>
                <a:schemeClr val="tx2"/>
              </a:buClr>
              <a:buSzPct val="75000"/>
              <a:buFont typeface="Arial" pitchFamily="34" charset="0"/>
              <a:buChar char="•"/>
            </a:pPr>
            <a:r>
              <a:rPr lang="en-GB" sz="1100" dirty="0" smtClean="0">
                <a:solidFill>
                  <a:schemeClr val="accent1"/>
                </a:solidFill>
                <a:latin typeface="Comic Sans MS" pitchFamily="66" charset="0"/>
              </a:rPr>
              <a:t>Physiology – </a:t>
            </a:r>
            <a:r>
              <a:rPr lang="en-GB" sz="1100" dirty="0" smtClean="0">
                <a:solidFill>
                  <a:schemeClr val="accent2"/>
                </a:solidFill>
                <a:latin typeface="Comic Sans MS" pitchFamily="66" charset="0"/>
              </a:rPr>
              <a:t>the study of human body systems, like strength, eyesight or hearing.</a:t>
            </a:r>
          </a:p>
          <a:p>
            <a:pPr>
              <a:spcBef>
                <a:spcPct val="20000"/>
              </a:spcBef>
              <a:buClr>
                <a:schemeClr val="tx2"/>
              </a:buClr>
              <a:buSzPct val="75000"/>
              <a:buFont typeface="Arial" pitchFamily="34" charset="0"/>
              <a:buChar char="•"/>
            </a:pPr>
            <a:r>
              <a:rPr lang="en-GB" sz="1100" dirty="0" smtClean="0">
                <a:solidFill>
                  <a:schemeClr val="accent1"/>
                </a:solidFill>
                <a:latin typeface="Comic Sans MS" pitchFamily="66" charset="0"/>
              </a:rPr>
              <a:t>Psychology – </a:t>
            </a:r>
            <a:r>
              <a:rPr lang="en-GB" sz="1100" dirty="0" smtClean="0">
                <a:solidFill>
                  <a:schemeClr val="accent2"/>
                </a:solidFill>
                <a:latin typeface="Comic Sans MS" pitchFamily="66" charset="0"/>
              </a:rPr>
              <a:t>the study of how the human mind perceives the environment.</a:t>
            </a:r>
            <a:endParaRPr lang="en-GB" sz="1100" dirty="0">
              <a:solidFill>
                <a:schemeClr val="accent2"/>
              </a:solidFill>
              <a:latin typeface="Comic Sans MS" pitchFamily="66" charset="0"/>
            </a:endParaRPr>
          </a:p>
        </p:txBody>
      </p:sp>
      <p:sp>
        <p:nvSpPr>
          <p:cNvPr id="11" name="TextBox 10"/>
          <p:cNvSpPr txBox="1"/>
          <p:nvPr/>
        </p:nvSpPr>
        <p:spPr>
          <a:xfrm>
            <a:off x="4572000" y="4935976"/>
            <a:ext cx="4000528" cy="954107"/>
          </a:xfrm>
          <a:prstGeom prst="rect">
            <a:avLst/>
          </a:prstGeom>
          <a:noFill/>
        </p:spPr>
        <p:txBody>
          <a:bodyPr wrap="square" rtlCol="0">
            <a:spAutoFit/>
          </a:bodyPr>
          <a:lstStyle/>
          <a:p>
            <a:r>
              <a:rPr lang="en-US" sz="1200" dirty="0" smtClean="0">
                <a:solidFill>
                  <a:schemeClr val="accent1"/>
                </a:solidFill>
                <a:latin typeface="Comic Sans MS" pitchFamily="66" charset="0"/>
              </a:rPr>
              <a:t>Environment</a:t>
            </a:r>
          </a:p>
          <a:p>
            <a:r>
              <a:rPr lang="en-US" sz="1100" dirty="0" smtClean="0">
                <a:solidFill>
                  <a:schemeClr val="accent6">
                    <a:lumMod val="75000"/>
                  </a:schemeClr>
                </a:solidFill>
                <a:latin typeface="Comic Sans MS" pitchFamily="66" charset="0"/>
              </a:rPr>
              <a:t>Designers must consider the environmental effects of products. The use of sustainable materials, the pollution and waste generated through manufacturing and recycling are all important issues to be considered.</a:t>
            </a:r>
            <a:endParaRPr lang="en-GB" sz="1100" dirty="0">
              <a:solidFill>
                <a:schemeClr val="accent1"/>
              </a:solidFill>
            </a:endParaRPr>
          </a:p>
        </p:txBody>
      </p:sp>
      <p:sp>
        <p:nvSpPr>
          <p:cNvPr id="12" name="TextBox 11"/>
          <p:cNvSpPr txBox="1"/>
          <p:nvPr/>
        </p:nvSpPr>
        <p:spPr>
          <a:xfrm>
            <a:off x="500034" y="4819501"/>
            <a:ext cx="4000528" cy="784830"/>
          </a:xfrm>
          <a:prstGeom prst="rect">
            <a:avLst/>
          </a:prstGeom>
          <a:noFill/>
        </p:spPr>
        <p:txBody>
          <a:bodyPr wrap="square" rtlCol="0">
            <a:spAutoFit/>
          </a:bodyPr>
          <a:lstStyle/>
          <a:p>
            <a:r>
              <a:rPr lang="en-US" sz="1200" dirty="0" smtClean="0">
                <a:solidFill>
                  <a:schemeClr val="accent1"/>
                </a:solidFill>
                <a:latin typeface="Comic Sans MS" pitchFamily="66" charset="0"/>
              </a:rPr>
              <a:t>Safety</a:t>
            </a:r>
          </a:p>
          <a:p>
            <a:r>
              <a:rPr lang="en-GB" sz="1100" dirty="0" smtClean="0">
                <a:solidFill>
                  <a:schemeClr val="accent6">
                    <a:lumMod val="75000"/>
                  </a:schemeClr>
                </a:solidFill>
                <a:latin typeface="Comic Sans MS" pitchFamily="66" charset="0"/>
              </a:rPr>
              <a:t>Safety means designing a product, so that it does not harm the user, others, the environment or become damaged during use so that it could cause harm.</a:t>
            </a:r>
            <a:endParaRPr lang="en-GB" sz="1100" dirty="0">
              <a:solidFill>
                <a:schemeClr val="accent1"/>
              </a:solidFill>
            </a:endParaRPr>
          </a:p>
        </p:txBody>
      </p:sp>
      <p:sp>
        <p:nvSpPr>
          <p:cNvPr id="13" name="Rectangle 12"/>
          <p:cNvSpPr/>
          <p:nvPr/>
        </p:nvSpPr>
        <p:spPr>
          <a:xfrm>
            <a:off x="500034" y="1818117"/>
            <a:ext cx="3929090" cy="14287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00034" y="3318315"/>
            <a:ext cx="3929090" cy="14287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500034" y="4818513"/>
            <a:ext cx="3929090" cy="85725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4572000" y="1818117"/>
            <a:ext cx="3929090" cy="128588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4572000" y="3175439"/>
            <a:ext cx="3929090" cy="1714512"/>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4572000" y="4961389"/>
            <a:ext cx="3929090" cy="1000132"/>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500034" y="5716004"/>
            <a:ext cx="4000528" cy="615553"/>
          </a:xfrm>
          <a:prstGeom prst="rect">
            <a:avLst/>
          </a:prstGeom>
          <a:noFill/>
        </p:spPr>
        <p:txBody>
          <a:bodyPr wrap="square" rtlCol="0">
            <a:spAutoFit/>
          </a:bodyPr>
          <a:lstStyle/>
          <a:p>
            <a:r>
              <a:rPr lang="en-US" sz="1200" dirty="0" smtClean="0">
                <a:solidFill>
                  <a:schemeClr val="accent1"/>
                </a:solidFill>
                <a:latin typeface="Comic Sans MS" pitchFamily="66" charset="0"/>
              </a:rPr>
              <a:t>Performance</a:t>
            </a:r>
          </a:p>
          <a:p>
            <a:r>
              <a:rPr lang="en-GB" sz="1100" dirty="0" smtClean="0">
                <a:solidFill>
                  <a:schemeClr val="accent6">
                    <a:lumMod val="75000"/>
                  </a:schemeClr>
                </a:solidFill>
                <a:latin typeface="Comic Sans MS" pitchFamily="66" charset="0"/>
              </a:rPr>
              <a:t>In Performance we must consider</a:t>
            </a:r>
          </a:p>
          <a:p>
            <a:pPr>
              <a:buFont typeface="Arial" pitchFamily="34" charset="0"/>
              <a:buChar char="•"/>
            </a:pPr>
            <a:r>
              <a:rPr lang="en-GB" sz="1100" dirty="0" smtClean="0">
                <a:solidFill>
                  <a:schemeClr val="accent1"/>
                </a:solidFill>
                <a:latin typeface="Comic Sans MS" pitchFamily="66" charset="0"/>
              </a:rPr>
              <a:t>Durability	Ease of Maintenance</a:t>
            </a:r>
            <a:r>
              <a:rPr lang="en-GB" sz="1100" dirty="0">
                <a:solidFill>
                  <a:schemeClr val="accent1"/>
                </a:solidFill>
                <a:latin typeface="Comic Sans MS" pitchFamily="66" charset="0"/>
              </a:rPr>
              <a:t>	</a:t>
            </a:r>
            <a:r>
              <a:rPr lang="en-GB" sz="1100" dirty="0" smtClean="0">
                <a:solidFill>
                  <a:schemeClr val="accent1"/>
                </a:solidFill>
                <a:latin typeface="Comic Sans MS" pitchFamily="66" charset="0"/>
              </a:rPr>
              <a:t>Ease of use </a:t>
            </a:r>
            <a:endParaRPr lang="en-GB" sz="1100" dirty="0">
              <a:solidFill>
                <a:schemeClr val="accent1"/>
              </a:solidFill>
            </a:endParaRPr>
          </a:p>
        </p:txBody>
      </p:sp>
      <p:sp>
        <p:nvSpPr>
          <p:cNvPr id="20" name="Rectangle 19"/>
          <p:cNvSpPr/>
          <p:nvPr/>
        </p:nvSpPr>
        <p:spPr>
          <a:xfrm>
            <a:off x="500034" y="5715016"/>
            <a:ext cx="3929090" cy="71438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405450"/>
            <a:ext cx="9001188" cy="523220"/>
          </a:xfrm>
          <a:prstGeom prst="rect">
            <a:avLst/>
          </a:prstGeom>
          <a:noFill/>
        </p:spPr>
        <p:txBody>
          <a:bodyPr wrap="square" rtlCol="0">
            <a:spAutoFit/>
          </a:bodyPr>
          <a:lstStyle/>
          <a:p>
            <a:r>
              <a:rPr lang="en-GB" sz="2800" b="1" u="sng" dirty="0" smtClean="0">
                <a:solidFill>
                  <a:schemeClr val="accent1"/>
                </a:solidFill>
                <a:latin typeface="Comic Sans MS" pitchFamily="66" charset="0"/>
              </a:rPr>
              <a:t>Function – Fitness for Purpose</a:t>
            </a:r>
            <a:endParaRPr lang="en-GB" sz="2800" b="1" u="sng" dirty="0">
              <a:solidFill>
                <a:schemeClr val="accent1"/>
              </a:solidFill>
              <a:latin typeface="Comic Sans MS" pitchFamily="66" charset="0"/>
            </a:endParaRPr>
          </a:p>
        </p:txBody>
      </p:sp>
      <p:sp>
        <p:nvSpPr>
          <p:cNvPr id="4" name="Text Box 6"/>
          <p:cNvSpPr txBox="1">
            <a:spLocks noChangeArrowheads="1"/>
          </p:cNvSpPr>
          <p:nvPr/>
        </p:nvSpPr>
        <p:spPr bwMode="auto">
          <a:xfrm>
            <a:off x="428596" y="1119121"/>
            <a:ext cx="8072494" cy="1015663"/>
          </a:xfrm>
          <a:prstGeom prst="rect">
            <a:avLst/>
          </a:prstGeom>
          <a:noFill/>
          <a:ln w="9525">
            <a:noFill/>
            <a:miter lim="800000"/>
            <a:headEnd/>
            <a:tailEnd/>
          </a:ln>
          <a:effectLst/>
        </p:spPr>
        <p:txBody>
          <a:bodyPr wrap="square">
            <a:spAutoFit/>
          </a:bodyPr>
          <a:lstStyle/>
          <a:p>
            <a:pPr>
              <a:spcBef>
                <a:spcPct val="50000"/>
              </a:spcBef>
            </a:pPr>
            <a:r>
              <a:rPr lang="en-GB" sz="1200" dirty="0" smtClean="0">
                <a:solidFill>
                  <a:schemeClr val="accent1"/>
                </a:solidFill>
                <a:latin typeface="Comic Sans MS" pitchFamily="66" charset="0"/>
                <a:cs typeface="Courier New" pitchFamily="49" charset="0"/>
              </a:rPr>
              <a:t>Function Task 1</a:t>
            </a:r>
          </a:p>
          <a:p>
            <a:pPr>
              <a:spcBef>
                <a:spcPct val="50000"/>
              </a:spcBef>
            </a:pPr>
            <a:r>
              <a:rPr lang="en-US" sz="1200" dirty="0" smtClean="0">
                <a:latin typeface="Comic Sans MS" pitchFamily="66" charset="0"/>
              </a:rPr>
              <a:t>A mobile phone’s </a:t>
            </a:r>
            <a:r>
              <a:rPr lang="en-US" sz="1200" dirty="0" smtClean="0">
                <a:solidFill>
                  <a:schemeClr val="accent1"/>
                </a:solidFill>
                <a:latin typeface="Comic Sans MS" pitchFamily="66" charset="0"/>
              </a:rPr>
              <a:t>primary function </a:t>
            </a:r>
            <a:r>
              <a:rPr lang="en-US" sz="1200" dirty="0" smtClean="0">
                <a:latin typeface="Comic Sans MS" pitchFamily="66" charset="0"/>
              </a:rPr>
              <a:t>is as a telephone (to make phone calls). List as many other possible </a:t>
            </a:r>
            <a:r>
              <a:rPr lang="en-US" sz="1200" dirty="0" smtClean="0">
                <a:solidFill>
                  <a:schemeClr val="accent1"/>
                </a:solidFill>
                <a:latin typeface="Comic Sans MS" pitchFamily="66" charset="0"/>
              </a:rPr>
              <a:t>secondary functions </a:t>
            </a:r>
            <a:r>
              <a:rPr lang="en-US" sz="1200" dirty="0" smtClean="0">
                <a:latin typeface="Comic Sans MS" pitchFamily="66" charset="0"/>
              </a:rPr>
              <a:t>of a mobile phone as you can think of.</a:t>
            </a:r>
          </a:p>
          <a:p>
            <a:pPr>
              <a:spcBef>
                <a:spcPct val="50000"/>
              </a:spcBef>
            </a:pPr>
            <a:endParaRPr lang="en-GB" sz="1200" dirty="0">
              <a:solidFill>
                <a:schemeClr val="accent6">
                  <a:lumMod val="75000"/>
                </a:schemeClr>
              </a:solidFill>
              <a:latin typeface="Comic Sans MS" pitchFamily="66" charset="0"/>
              <a:cs typeface="Courier New" pitchFamily="49" charset="0"/>
            </a:endParaRPr>
          </a:p>
        </p:txBody>
      </p:sp>
      <p:pic>
        <p:nvPicPr>
          <p:cNvPr id="5" name="Picture 4" descr="mobile phone.jpg"/>
          <p:cNvPicPr>
            <a:picLocks noChangeAspect="1"/>
          </p:cNvPicPr>
          <p:nvPr/>
        </p:nvPicPr>
        <p:blipFill>
          <a:blip r:embed="rId2"/>
          <a:stretch>
            <a:fillRect/>
          </a:stretch>
        </p:blipFill>
        <p:spPr>
          <a:xfrm>
            <a:off x="571472" y="2071678"/>
            <a:ext cx="2381260" cy="2547948"/>
          </a:xfrm>
          <a:prstGeom prst="rect">
            <a:avLst/>
          </a:prstGeom>
        </p:spPr>
      </p:pic>
      <p:sp>
        <p:nvSpPr>
          <p:cNvPr id="6" name="TextBox 5"/>
          <p:cNvSpPr txBox="1"/>
          <p:nvPr/>
        </p:nvSpPr>
        <p:spPr>
          <a:xfrm>
            <a:off x="3214678" y="2214554"/>
            <a:ext cx="4714908" cy="461665"/>
          </a:xfrm>
          <a:prstGeom prst="rect">
            <a:avLst/>
          </a:prstGeom>
          <a:noFill/>
        </p:spPr>
        <p:txBody>
          <a:bodyPr wrap="square" rtlCol="0">
            <a:spAutoFit/>
          </a:bodyPr>
          <a:lstStyle/>
          <a:p>
            <a:r>
              <a:rPr lang="en-GB" sz="1200" dirty="0" smtClean="0">
                <a:solidFill>
                  <a:schemeClr val="accent1"/>
                </a:solidFill>
                <a:latin typeface="Comic Sans MS" pitchFamily="66" charset="0"/>
              </a:rPr>
              <a:t>Secondary Functions of mobile phone.</a:t>
            </a:r>
          </a:p>
          <a:p>
            <a:endParaRPr lang="en-GB" sz="1200" dirty="0" smtClean="0">
              <a:solidFill>
                <a:schemeClr val="accent1"/>
              </a:solidFill>
              <a:latin typeface="Comic Sans MS" pitchFamily="66" charset="0"/>
            </a:endParaRPr>
          </a:p>
        </p:txBody>
      </p:sp>
      <p:cxnSp>
        <p:nvCxnSpPr>
          <p:cNvPr id="8" name="Straight Connector 7"/>
          <p:cNvCxnSpPr/>
          <p:nvPr/>
        </p:nvCxnSpPr>
        <p:spPr>
          <a:xfrm>
            <a:off x="3286116" y="2786058"/>
            <a:ext cx="464347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86116" y="3255281"/>
            <a:ext cx="464347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86116" y="3724504"/>
            <a:ext cx="464347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86116" y="4193727"/>
            <a:ext cx="464347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286116" y="4662950"/>
            <a:ext cx="464347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86116" y="5132173"/>
            <a:ext cx="464347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86116" y="5601396"/>
            <a:ext cx="464347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86116" y="6070618"/>
            <a:ext cx="464347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405450"/>
            <a:ext cx="8786842" cy="523220"/>
          </a:xfrm>
          <a:prstGeom prst="rect">
            <a:avLst/>
          </a:prstGeom>
          <a:noFill/>
        </p:spPr>
        <p:txBody>
          <a:bodyPr wrap="square" rtlCol="0">
            <a:spAutoFit/>
          </a:bodyPr>
          <a:lstStyle/>
          <a:p>
            <a:r>
              <a:rPr lang="en-GB" sz="2800" b="1" u="sng" dirty="0" smtClean="0">
                <a:solidFill>
                  <a:schemeClr val="accent1"/>
                </a:solidFill>
                <a:latin typeface="Comic Sans MS" pitchFamily="66" charset="0"/>
              </a:rPr>
              <a:t>Aesthetics</a:t>
            </a:r>
            <a:endParaRPr lang="en-GB" sz="2800" b="1" u="sng" dirty="0">
              <a:solidFill>
                <a:schemeClr val="accent1"/>
              </a:solidFill>
              <a:latin typeface="Comic Sans MS" pitchFamily="66" charset="0"/>
            </a:endParaRPr>
          </a:p>
        </p:txBody>
      </p:sp>
      <p:sp>
        <p:nvSpPr>
          <p:cNvPr id="3" name="Text Box 5"/>
          <p:cNvSpPr txBox="1">
            <a:spLocks noChangeArrowheads="1"/>
          </p:cNvSpPr>
          <p:nvPr/>
        </p:nvSpPr>
        <p:spPr bwMode="auto">
          <a:xfrm>
            <a:off x="428596" y="1000108"/>
            <a:ext cx="5857916" cy="938719"/>
          </a:xfrm>
          <a:prstGeom prst="rect">
            <a:avLst/>
          </a:prstGeom>
          <a:noFill/>
          <a:ln w="9525">
            <a:noFill/>
            <a:miter lim="800000"/>
            <a:headEnd/>
            <a:tailEnd/>
          </a:ln>
        </p:spPr>
        <p:txBody>
          <a:bodyPr wrap="square">
            <a:spAutoFit/>
          </a:bodyPr>
          <a:lstStyle/>
          <a:p>
            <a:r>
              <a:rPr lang="en-GB" sz="1100" b="1" dirty="0" smtClean="0">
                <a:solidFill>
                  <a:schemeClr val="accent1"/>
                </a:solidFill>
                <a:latin typeface="Comic Sans MS" pitchFamily="66" charset="0"/>
              </a:rPr>
              <a:t>Colour and Shape</a:t>
            </a:r>
            <a:endParaRPr lang="en-GB" sz="1100" dirty="0" smtClean="0">
              <a:solidFill>
                <a:schemeClr val="accent1"/>
              </a:solidFill>
              <a:latin typeface="Comic Sans MS" pitchFamily="66" charset="0"/>
            </a:endParaRPr>
          </a:p>
          <a:p>
            <a:r>
              <a:rPr lang="en-GB" sz="1100" dirty="0" smtClean="0">
                <a:solidFill>
                  <a:schemeClr val="accent2"/>
                </a:solidFill>
                <a:latin typeface="Comic Sans MS" pitchFamily="66" charset="0"/>
              </a:rPr>
              <a:t>· The two aesthetic properties that are easiest to understand. </a:t>
            </a:r>
          </a:p>
          <a:p>
            <a:r>
              <a:rPr lang="en-GB" sz="1100" dirty="0" smtClean="0">
                <a:solidFill>
                  <a:schemeClr val="accent2"/>
                </a:solidFill>
                <a:latin typeface="Comic Sans MS" pitchFamily="66" charset="0"/>
              </a:rPr>
              <a:t>· Both colour and shape can be used to create </a:t>
            </a:r>
            <a:r>
              <a:rPr lang="en-GB" sz="1100" b="1" dirty="0" smtClean="0">
                <a:solidFill>
                  <a:schemeClr val="accent1"/>
                </a:solidFill>
                <a:latin typeface="Comic Sans MS" pitchFamily="66" charset="0"/>
              </a:rPr>
              <a:t>contrast</a:t>
            </a:r>
            <a:r>
              <a:rPr lang="en-GB" sz="1100" dirty="0" smtClean="0">
                <a:solidFill>
                  <a:schemeClr val="accent2"/>
                </a:solidFill>
                <a:latin typeface="Comic Sans MS" pitchFamily="66" charset="0"/>
              </a:rPr>
              <a:t> or </a:t>
            </a:r>
            <a:r>
              <a:rPr lang="en-GB" sz="1100" b="1" dirty="0" smtClean="0">
                <a:solidFill>
                  <a:schemeClr val="accent1"/>
                </a:solidFill>
                <a:latin typeface="Comic Sans MS" pitchFamily="66" charset="0"/>
              </a:rPr>
              <a:t>harmony.</a:t>
            </a:r>
            <a:endParaRPr lang="en-GB" sz="1100" dirty="0" smtClean="0">
              <a:solidFill>
                <a:schemeClr val="accent1"/>
              </a:solidFill>
              <a:latin typeface="Comic Sans MS" pitchFamily="66" charset="0"/>
            </a:endParaRPr>
          </a:p>
          <a:p>
            <a:r>
              <a:rPr lang="en-GB" sz="1100" dirty="0" smtClean="0">
                <a:solidFill>
                  <a:schemeClr val="accent2"/>
                </a:solidFill>
                <a:latin typeface="Comic Sans MS" pitchFamily="66" charset="0"/>
              </a:rPr>
              <a:t>· Colour can be used to target specific markets i.e. bright colours would be used for children's toys, sophisticated colouring for high class products and so on.</a:t>
            </a:r>
          </a:p>
        </p:txBody>
      </p:sp>
      <p:sp>
        <p:nvSpPr>
          <p:cNvPr id="21506" name="AutoShape 2" descr="data:image/jpeg;base64,/9j/4AAQSkZJRgABAQAAAQABAAD/2wCEAAkGBhQSERUUExQWFRUWGBoXGBgYGBsYHxwgGBoYGh4fGBwcICYgGBojHx8dIC8gIycpLCwsGR4xNTAqNSYrLCkBCQoKDgwOGg8PGiwkHyQsLCwpLCksLCwpKSksKSwsLCwsLCksLCwsLCwsLCwsLCwpLCwsLCwpKSwsLCwsLCwsLP/AABEIALYBFgMBIgACEQEDEQH/xAAcAAABBAMBAAAAAAAAAAAAAAAEAwUGBwABAgj/xABQEAACAQIEAgcEBwQECwcFAQABAhEAAwQSITEFQQYHEyJRYXEygZGxFCNCUqHB0WJykvAzgrLhFRYkQ1NzosLS0+IlRFRjg5PDNGR0hLMX/8QAGQEAAwEBAQAAAAAAAAAAAAAAAAECAwQF/8QAJxEAAgICAgEEAgIDAAAAAAAAAAECEQMhEjFBBBMiUWGRFIEycaH/2gAMAwEAAhEDEQA/AJTxvpYMO1wGzcdbZQFgVEtd1VVB1LePl608cJx/bKxKFGVsjKWDEHKrQSNJGaD5g1AemfSnEWsW+HshSGNpx3MzZhlMDx1UcuVGcO6ZcQymeHu7EzIV7YggACMp8N551QE/K1yQar3HdY2NskdrghaUsBL9pHx0E1Mr/SzBpocVY/8AcU/I0AC8X6WYXDPkvXcrxOXKx0MwdAfCmt+tLAroHdv3bbfnFMvEOHWOKcTU27geylkG6UPg7Qs8iZGvIA1K8Xj8Fw5UV1W0rSFCW52iSYGwkSTQFDZhutbC3LiW1W8S7KgJVQAWIGve21qZk0x9JOhtjEKLyIq3ky3EdQBmykNlaIzAgRrtPrTcenrPrb4fjHB1ByATOu+tFhRMFpQ+lVf0r6wrwsvabCXsO1wQrs5UgyDKwuvuNQ3o10kxFvFW3VjdcnIq3LjZSX7onXTejQHoEEnlWO1RT6VxltreBT1a41RDpN034nhcR2Fy5YDQrSluRD/va6UWNotemrivTDCYZ8l68EeAcsMTB22BpsTovxNva4kq/uYdfzioh066vsSE+kdvdxdwaN3FXKiqxJ0OwiPfSsVEtudaOAB/pWb0tt+YFSLA8aw920l0XUVHUMM7Kpg+ILaGqEwvQ7F3FtMtk5b39GSyAN3S/wB7TugnWKVudBMYFuP2MrZLByGQ+wAWgTLRPIUWgov6zxPDtOW/ZbLvFxDE+Pe0pHEccwyb4iyPW4n/ABVUvQzoJmv2ji7aPav2ne0A/wB3s21ykR3W286ldjq6w305mFlBh0soAhBKs7F5Jk6wsc9yKYErxF5Gh1dSrAEMGEEEDUHaKinS3p4MGVRFFxnUkMHEKQYEgTPjEio02CsYjjJtZQ1hlUIoJUQMOhWIIgaU6dIOrzDPeRLbLhvqrjbFs5UjXvNoAN6QyO3OtLGnZkHpbH5zTv0R6y37V/pl/uZO73PtZh9xZ2neg+I9Wi28MLqX3uN9UYKqBluMokc9Jn3Ul016C2cHhhctPcZu0CHOVjZ+QUayKLYixrXWBgiub6Ug8mJB3jVYkU68M4zaxCZ7NwXEBKyJiREjWPEV584FwK7jLwtWozZSxLEgADxIB+VSHhtjieGGIs2HKrYaboUp9oDvLmGYjKJ08KdgXgt4+JqOdNekf0XDtcZzJ7qW5AzMduUkDc+Qono895cMgxLZrygi405pIY6yN9I2qnus7jrX8YyE9yz3FUcj9on9qdPLLFDegGPE8auO7M7EsTJPj+npSP8AhJ/GgSZpy4FwR8TcAUHKDqf551k3W2WlekZ9LuROseNItxN/GrTwvRG2EysNxl9B+vnVY8Z4O1i4ymfaIHuP6EfGpU7LlCkIHiDeJrg8Qf7xn1oZorRE1ZmGW+KXAQVdgRqCCRFXP1c9NzirfZXHPaoBoTJIHMHn79R4nlRiqakXQfiPYY2w5MDOFb91+6fnPuppiaLLxvV2md3GKxC53ZyqkASxJ8Kypfjhp7/1rKoCKcd6OBcdZxucz21m3kgRBJWZ3qR8f4wMJhnvFC4SJUEAmWC7n1oXpTpZDfdv2G+F5P1o7jXD7d+y9u8YtsO8c2WACD7XLamIHweJt4zDK5T6u8klWg6GRB8YPPyoLF9HsBhbOdsNbZVCgkWu0YzA2AJJJ195oPFdK8DgcOLdq4rlFy27aNnPOMzagCdyTT2mKuvg7d20Ea69pHUMxVSWVSZI1A1NJoBk6O8Tw1zFuti2bRFlZDWuykdodQIBI13pi64rcrh25TcX8EP5UN0oxWMwmKs466tkE/VZLbMwYAEkMWHMHceAp/Xp3w7E2x27KBoSl62Wg+4EH1FMCX9H7k4awTztWyf4VpnbihThov2gGK2M6gyQco0mNYgVFOl3Wla7FrOEJYsMpuRlCg75AdSY0mIE6TT50S42icLskvbDJaaFZwuql4ETOsCgbDOIXlxXCjcvoBms9qVI0DKMwidRqPgY51BusfBWsPjsI1q2lpSFMKAolb0zA5xFMvSTrFxOMTs2yW7ZglUB73PvMSSRPLQUVxLrOu37ZR8Ph9UKZirMwBGpUk6Hn60CLi45hnuIBbxJw0Nq4CEkaiO/oOR91UZ03LjG3Fe+2IyZQLhyyRlBHs6aEkaVY/FOnfC79vs77dqshsvZXCJHPYVXvTXHYK49v6Db7NVUh/q+zkkgjSTPOkO7Jx1Q8Yu3vpIvXXuR2ZGdi0T2g0k6bCnTo6obiPFLb5mQ5GyydmRpA8JmNKrjoJ0xXh73We21wXFUAKQIKknWfWkuK8ev4vF3b+FTEJ2gXMtsuTCqFGbs9wYoC/BbHDmsvhuG3LCMlo3QqKxkhTav24Jk8/M0q+PXDfTLjexbxKl+cLct4eT7s0+gqnbHRXiLAAYfElRsMrgDnoDAFPnDurjij2mWTZtue9buXGXNoNSqggjbfwotCosi9hRavYEJ7Aa8ixtlayzKAeY7oA8gKOxXErfbjDOO9dtu4B2YKQrL6wZ9JqqeK9GsdwtExTYhGNtgqrLuBnUrs4yxEio9jemuKvXbd17v1lqchVVXLO+wg++adoKJT2a2ekCW0EIr20UTMD6OigSfhTv1v3WtpYZGK5u1ttHMMEJHoYqCcW4rdXFpiM03gti5mIBluxtGSNvdR1vHYzi9wWGu2yUDXBmAUDZT7Ckk60gJjgOmGFCWEuX0AOFVX3OV0NsgGBoTLfCmjpZ0sw2IwVy2tzNcOIZ1GVvZ7RyDJEeyabV6pMaT7VgeedvyWlMZ1T4m1Ze52ltyilgiB2Zo5LpvRYUa6B3bNm1irty8tlmUWkOjMJMkqky2uX4eVSHj/TnDWWN/Dut17wthlBAjsyT3wdRmRimkxAoToD0ES6l043DOrBxkz50kEa6AidfnUzwvQrBWpy4a3r95c/8AbmPdQAhwHpOmIwb4oKUVTcOUkNGQTqQNdpqgcRdZ2LEmWJJJ8zJr0H0hsrbwlxLaKMwKqqqFBJ8hy5k+Arzu0zUyGh84J0cN2C0hT+NWHwTCLZUAAAAVB+EYx7V2yJDC8FJC/ZJJWD5jc+tTvi+EyWGuQWgTArmndnTjqh/wmIRtnUzymoj1k8HEZwORJMcwsT8vhTJheNX7DW3Nu2UuDMAAD7ifHx1qVXMUcZg7p7IpKHfY6bjyqqpCu2VCLcxSGWib+HK667x8K4Zdq1MWqOEejMMk/P4a0GRThwxgGBYd0e1GukgGmIvnh15mwydoZde4x8SoifeIPvrKJkG2rLBDBSCOfd0PvFZVkgHTN4wV8/dAf+C4jflUR431rWr1m7aGHuDtEdJLrpmBGwBp96Z9I8Mtu/hbjlbj2yB3GYDOJBJHKqlOBtTPbNHlYY/iWWm2AGp1p9w3TnGqi20v3AqAKoUDYaAaLNMjWwCYMryJESPMSY+NWf0b6dXVw1pVwWJvlFym4g0aCRoYOwge6gCHOOI46FK4m/l7wUqxA5SJgCtr1c8QO+Fdf3mRfm1TjjvH8fi8O9i3w7EWy+WHzwRDA6aDeI351W/DuM3MPiLd1izm0+YqzNrGkE60u/IDqnVbjzvbRfW6v5TQzdX2KVirfR1gxLX7Q29TPxAqR3euS8fZw9r3u5/SoFxXiXb3rl1gqtccuQNhm10nWjoZLeH9UeLvLnW5hipMBhdzDTfVVO1TPiXAeDYbNaufRrd3JHeLEqWXQxJPMGo31dYziN3Dtawd6xbt2m1FxMxm5J0OU6aGnLg/Q98TxDEXOIMt42ezU5RlV2ZAwkCJCrGnMkTU0URMdGMAIzcVtn9yzcan7o/1ZYTFoXtYy5cVWymLQXWAY72uxFTrD4zh97FPgBYTPbWSDaQIYCkhT4gEchz8KZLXV+9vHXbGGxd/C2Ht9uq2mO+YIynUaDukE8iByp19iZ3huo3D/auX49UHyWpZ0V6A4bAF2s9oS4AYu2baSIEADeq86R9GMRYxWFttjsVcsX7gts/aMGVidoBI1GoPk1NHWVwBcEbPZX8Rc7QPm7W5Oq5YiAPE0USX01xRuQPUgU1ca49as2rlzMjG2jPl7RQWKgkKN9T6Gqb6vehCY1Gv4ksyBsioGiSACSx3gSNBFOvSjgnB1wV5sO1j6QgGUJeLGc6j2cxnSaaA1xHrmW77WCRhpo9zMJGxgpQQ622X+jwdhfefyAri51NYsIXN3DgZc3tOZgT90a1xg+qhzbt3HxVi2txVYZgR7ag8yBMGixlmNh8HcC3imHY3FVs7KhJlVjVtdo+FNXSPpNYwVrtLKWLjZguVGRTBmT3QTGlRi/0Dt304eVBz3QO2aSRktW1EgbDYAebCk+mHRnCres4PC2rdu/dMlyXORYJA3OrEHlsPOmI0/XNc5Ya2PV2PyAoW710YnlZsD+M/71IYvqtu2wM+JsyXtplAYn6x1SYMExM0Td6nmlkXF2muhc3ZlSNDoCe8SATpMUcmBLehfWH9PvPb7Hs8iZ5z5p7wXbKI3qXmqc6ogUx9xDoeycEeaukj51cdADZx3S07fdRvl+e1eeeIYMpduKd1Jk+n5GvR2PsZ1y+O9VXxnok1zHMIgOjt7+X4sPhUSGg3gHRxV7I5ZZVGvu+dS67aDCGHkRUU4ViHCo2aDkAI8wIJqSWbjMg75PrHziuWzrSBrXRvDgytpZnmKe7FjukHYgiKQw5mi7dUiZFSdMeDLZw6Hn2rj8X/AEFQ2asnrRw2WwnndJ+OY/nVZzFXDozydnWWSasPqs4ELrvcuLKFWQAjQ6pPw+dQDDWmdgqiSxAA8SdK9G9H+CLh7Fu2sSihSfE7k+8ya1WzI7vWAihQIUHQDl5VulcaNPfWVQisOnPD+24vbtD/ADotA+ktm/2QasbE2rd5LtgjQrkaOQddPhv7qZr/AAzNxjtTtaww1/ad7ij/AGc1HcPwQXFX7nbq3bBB2QiU7IR94naZ0FMCEdEeieBxGazd7b6VaJF1QxVRDsogxzEbHnRfR3pnZs4lMDhrJ7E3Squ7nMM2/dIM96efOi8dirXDuJ3L90sLeItCCqlu+jLm0HkAffVe8Avg8RsuNjiVI/rXNPnQBcfSXpK2EOGKordrfW00kiA3MRz9dKaenXR/D2LN1rfD0K5ZN5SoKl2jYy0gkHSN/Kk+tS52eGw9yPYxNtvgrHT4Uxce6yMDi1bPg7jOUKqzXYAmcpyqYMEzqOVJgh74h1a4QXrLW7f1a3Mt1C7tKuCEMkyIbLtuCfCiuiN619MxGBXDWlXDlmVsoZoZwYOYE6Zt5O1M97rXsJi1dEuNZNoJcUqoOdSSrKC0EQSDJ2jwqOp1jdjxLEYyzazC8IC3DEexqcs6yv40mikTXoH0hOIxmML20t5Bbt5UkDuPeE+utPnDsWn07G2Z7xFi8B4g2whj0IHxquOrvpJZt4nFXcRcS0LveEzEl2YgaaxNN/TnpKDxAYnB3py20AdJGozAjUaiIkbGqQrfROOG9G8QnHrmIyEWWRiLmkHMirG85swPLlT9d4mp4mtoHvLhnZ45ZrlqAfOBPvFVU3XBjymXNaU/fFsZvxJWf6tIdDOla4fGPiMSzvnRgzDvMSxU6yR4fKgRb10LiUvWjHaWrkeYZYuWm94Kn+IVC+uq39XhW271wfEIfypr/wD9DROJNibaubFxER0IAY5V0IEkSDtrsTQvT3p1ax9u2lu26G25aWK81iABQwDurTppbw1q5Zvq4TPmV1RnALAAq2UEj2ZHv8Kn54HgOI4S4Vt2yGVslwW+zZSARIOUNofHQ+dVP0K6djAJcQ2e0DsGJD5ToIAiCIp44x1vXLltrdi12WZSpdnzEBhBygAAGOesUAWP0g4X9KwloLZw11msxnvPk7POiwydxpM68vZFNiMLmBwy/wCRsy2kB+kmQvcCkrEkNNVOnQjHuARhL5Gkdw+7elV6u8f/AOEceuQfNqVoC5eA5LGEwlt3UnKtlWGzEBvZPgcpPwqJdI+jhscVwuKDMy3r6hs32WiAAfukTHhEVGukHSi5aw9jAtaNu7heybPmBIZUzAQBH2hzO1LcU6xL2PtnDDCoxuwBlLFswIIKjxmmBLuleADMLoTCDs7lm4bpb649myyo7u0ae1sKcMZxzDDFXALti3dbDjLiCyNs7DKZMHKYbLOsnwqpl6CY47YW57wo+ZFKJ1acQP8A3ePV7Y/3qLQE06AdH7Vu5bxP0jtL1w3rbjTKWElsh3MQDm1BzcqsYVTvAuG3+H4i0950fs1uAWVcsV7QGeWRe9qdfjTvxbp3eIP1i2RyC7/E6n4D86h5IrRvH0+SatLRZL+enrUX470wwWFfM9wPcAIyW4ZtSN+S7czVU8R4ncfvi85kkas3LwLbfzvUdvGTP8+NHIh46XZNOHY1MVn1Nso5dQsHusZGnMDY1J+G4Rzqt7IfJTB9QxI+VVj0e4gLOIVm9kyreh/QwatvheOtPHeXbkR/JrnmnZvjl8aHbBqVEM2Y/eAy/gKPQRrNNn0+1sHBPgDNE25YHWBUgyA9aON7QIq+yhlj5nSPcNffVbvVu8d4Yt9WQEKFBJfTTmSarBMD3TcPeGu3jy/WPTxrSDInG3osXqn6HAqMZcHMi0PQkF/yHv8AKrP2pm6EG2uCs20YEpbAYbEH7UjeMxImnsjWuiJi01piOKUZR61ut4od331lDJK66zukN/DYm32N02w9uTEalXYDUiedVza4jcW521t2W5JOdZzS0zqPHX416Lu4ZWMsqk+JAPPzrtbIA2Hwp7AqLg/QzFcSsLdu4xsuZgq3A7kEGCdWgTpTL0j6E38LfFu2Ll/uh86Wm0JJEaE6iJ3nWr4Va6CUAecLvDbqPbGJW7aR2AzOGGkgMRm3gGamNjo5wQETxBz8APwt1P8Ai/D7d3GWFu20uDsb5h1DCQ1jWCDr50hdt4BcWmEbC2jcdC6/U2ysDNoTuDoeVKgIR0s6RYCybf0HD4K6CGz5rJMQViJjzqOYbjVi/i7bYmzYt2iVW52Ye2AoG4VWgHzg1N+PdWVm9jclhxYBtdoyhcwBzhO6Mwygz4xpUf4R0LRcP9OuXe5Yvd632c5ltXlQ65uYkxHxpf0MQ6VYDhzNb+hYizbUA585vmTIiJRuU+FOHQ1eFWUf6Zew99iwKQl5soAMgzbHOKsjo3fwGMtu9izaYI2Uk2FXWAdiNdDUG6zOO4I2rmGtIFvpeUNFkJGXNmhgNeVA/wAjqnGeArsMOI/+3b87dNHSO/wrGC3bsXktMGJ+qwzsWkREKoJ8edRXq+tB+I4ZSoYFyIIBB7jbg6Grd4/bXC4jBsuHUm7da0MoVSO0XeQOXymnRLZWj9FeHISt3H3EYbq2HdD8CJru3wDg43x94+lsj/4zUr6YdFG4pfK4e5bH0X6u4Wn2rneCjKDOWPcW8qifBOqnE4gXCLlpOzuvZIbNqbZAJEDbWgBy4F0P4TirvZ2r9+48Fo9nQROpQeNSrC9UuAkDLdPrdI+UVBuqe0RxIrExaujTyK1dSYZpBg0UgHFHVAFGygAe7Sg8VfDGi+zgxlPrpQuIAGsfL8qEPREOLdXOExF5r90XC7kTFwqNAF0A20Arrh/V7grFxblu0Q6EMpNxzqPKYNL8Z6aYfDypbO6ySqa/E7Cofx/p/duZltxbXaRufQ7tI8IGu9TJpbNceJzf0TLjfSi1hlP23jRFOum/pAk+Ohqu+NdYOIvPkVhaQ/6MkGDzzk7jwGm4pqto7nMSVgzJ3ncT/wAI3/Gg+IKAYUQFlvPK3yCtIgbedQslmuT0/Bq+hwtXmYkSk6FiJaZ58gJ3id9oG3acPXc78+6n5z86Swh+uuA+C/KnJTXJPI1LR62LApY1yYy3MIhVRI1dh3rcfdG6N+VAYzgS7qGA8iHAAiZjvKN9xTlyTya63wI/Sk+JjK7z9kKnxI/6q357o4Jemiotp+RoTBor6gkCPZ7u4nmCadX4aju4ynuvzad/cKb8W0QecT+AH5U+4BgbtzwOU+6plN0VDBHlQ58JHZxrT5iONMqBUMMR8PE0Pd4LlGbl66VF+NcUOtuxLOR3nGygCYB+NQk2ZOkZxbiZvMMLaJ1P1h8uYPmedDX8LkIiAghgWBhjMScoMak6baeBpXothlVGcEFycp8v5HOk+IA3WblCCMpAPtiJUkTty1rSDtuJc8fCCn5CcXxC5buI1u4EOmqPmYAEgAAakyCTpqWqw+jnS/tlC3YDzEjafBvBvHlJqq7eEYuCzMYJCyyDRSxJhmovBYe4qjK7iSTBXOD/AAk1auK0TJxyz+SLtxPsj1rdQLgvTJgnZ3hOXZgQfcZ1HodaytFKzklip1r9liZa0RWZjNJYu0zWrgRmV8pylRLAxpAOh1+daWZJWKqDSnaDaokOH4kgzexjFSCgy27QMR7TGZ56ERptTmt/FEEC3bU6ZSzT65gOfpA38qzeRGqxS81+0bxo/wAtsH/yb/8AasUPisdiFx9m2uHDWGT6y9lMoe/pmmOS6ftVHunvSDEYM4W6Ba7Ui+h0LLBNo6AkGdBUSu9bOO8bI/8ASH5mrT1Zm1Tosg4Oxg+ILca5kOJtsv1twkZrbIwhnPdBBOkxoI3qPcXazh+F4vDfSbNy7mdoRh/nLq3AACe8QN4moXbwuP4s7uJvtbABlkQKGkgKCQADB299J4/q8x1m2117IVEUsxzoYA8g0/Ci0JFh9S7f5Jf/ANd/8a1XHTlf+0cX/rmrno/04xWCRrdhlCs2Y5kVtYA0J22ps4hxBr917twgvcYsxAgSd9OVIq9D31d6cTwv+s/3WqxOuLiVy3aw1y27Iy32KsNCPqyND8fjVP8ADOKXMPdS9aMOhlTAOsEbHQ6E05ce6aYvGqqYi4HVDmUBFXWI5AcqZJN+q/iPZ4PGXGJ7t2y5JPmCZ901YFpktYsWlI73b3zDD7Vy0J/E1T/Q3q8OPsNd7cW8r5MuTPMKpmcw8fCn9epMyAcUACf9F/10AN/VU3/azaH2L39oVeQiPZOtUB1fWGt8Tu20bvJbxCKw8V7oMeomKYrvTbHMZfFXzBBjtCBI12WBQB6Sx/EEsqWud1R4n8B4nyqqenPTe5eBt25t29CAD3mgspn8DFNHFek13EsSzz+1PdXyUeNNVkswhZJnusd2JEFfRhA9QJ3NYLI2zvl6dQha2wfiOKOcORJyqSuwgqBqec6ijrCCAzGSAIOxKH2T+yAe7MTqsCkO0ULkEkgd2YJHdEqBrJjUE7FSAKDwbkGHkxJCzq4Yd4e8ag++n2qJv25KfbDruIZzCQAN22C+nhPjua0totaZU0Cyc50zDdh5Lpmj9k7zXaYbNue4NVUaAzzPn4jkQRyojFt9U0GBBiOXhHhXPyUHSPReF5oc5P8AKE1cLdczM5dlMbeLZa1iOMKNARMge2s7xyUj4mmk2Va733zSoYk5jy8dP551zi71poRNNfCfkoPwJrRxjfRywnkUNyoeQAcnt/BW9p9fZM7DkD6UPxNg2pZSHuWyxBkgFm+yYbn4UhdwCz3WEroIaD3VO2YLPePIzSeIs3MpDMe6yAZhB5xqR+dVUbMnLKoU/ILeUmQAWCgDkN5Mc4NOeBx1tR2mqtKwJhYEamSe6IPLU+FJcLdSimIOZS2WGkjNqRoV/GisNwm2t22X0BuAkMH1XuNEFdJ19qm1uqIbuN8tinSXi7XmkXCUJEDbKToQBGsHnzrLeAAwxOo011PMNr6yPxFA4ljdvaR3mLwSBz5T5kaU8XrilbdvMuUat3lOigToCTyjbmayabqjpwuCTcxo4Fgyty/b1gZQWG25mfM8vfS2KWcxGxZFHpqf0rrtMgaMxa80gASNdTHen4iiLVtSFGY/0hMZHmFUTyj8abTcrKjOEIcX9iGOuBHA+5aI+Jb9accFh4tpIEwKZWIuu7En7CjuNz9AfCnU40SACJ2AMr+DAfhNZzjKkjpwZcbnJ2d8VWQBodftAN8J/nWt0jcxeQ5mEj2VHiNy3mCedaq48kjDK8cpNpF1k1Dus/GvbwWa27I3aoJUlTEPzGsVMH3qEdbH/wBEv+uT+y9dp4w39XPDji7Fx72IxWZbmUFL7rplU+J5k0q/T63w+7ewzrfv5LhKu1wMYKoYJbXQz8aM6oUH0O5z+uP9hKGx/RqxeHFL923muWnfK0sIy2EI0Bg6+NACT9YHDscyrisPlVAxVrveAJiQMmsn8qaOmGJ4ScKwwgs9tKRkRwYzDNBI8KPv9Xdm9h8F2Q7K5eCtcuSzadkXaFJiSY8KaOLdG+HYK7ba5fbEAOy3bIADCEaCIKmA0eXnS/oCNdHekD4W8jqzhM6NcRGy5wpnKeR0ka+NWjY61bOJRrQwGIvqVh1ULc7p07wHI0y9Muj/AA3CYcMLLi5eRuxIZyAwAIzS0Aajka76jF/yjE/6pf7dDegF26R8MW4LbcGui4RITsEzRqZyzMb8uRqPdOOL4cra+jYF8IwZs3aWEXOIEASDMH51ZeI6K3241bxgC9itrKTm705HX2fCSOdI9P8AoqMdisLbZittEuu8RO9oACdBJ5+ANQimUtw7i+W7bNxUKB1zDsbRlQwLD2OYmrI/x04L/wCDQf8A6y/rTbxHoNg72Gu3sE11TYdkYOSQ2QjNE67GQQdY2rjiPVIbV6wovlkuuUZuzAKHKzKYzagwRuOXjV/7RI38R6wrlq/c+gFbOHJBVBZtrrlUEkZTrIO5NTHon1s4cYYLjrjG9mYki1pE932BExTbw3qtwvYXbl+7e+qvPbJQDUKVUHIEZpk8ppvsdWlm8b1y3iuywttgge8IYsFUtmzdmEAZo1/vosKNdJ+sFUxWfhy2UQoJY4dA2Yli2rLmM938aV4XhuFA4K5dtljfS6bwuPCgru5WYC5g4VREgjQkCs4J1eYK7euWGxpe8h7vZBYZMiNmE5hoSQe9ypp6UdGsLhr3ZWcQ11lD9qGAlChXSQAJjMdZ2NJul0VFcnQKFW4xZNLcnKp0yidA53LAR5mRSl7HADIoJJ0jmfWPZH7I99AcPvEggsAB3Sx2H3D4mDKzvDGiMKpjKgI1hnO/oByrlnHyepgyuUeC7B8bcKuH3Y5Qx5IwAjbduc+M0S+BzfWKe+TrH3t+74BvaXzkUZfwIygASAI82G/8Q1YeUjkKCw9/sjBgqRp4MDy08eR5Gny5LQo41jbjkF7GOEeBOhG2Vjz/AHG5/dOvLvCYm4WUq3IwQJAHv+0fwreJtMGLLqxmZjQRqrftx7XlrQmO4gCqKvjB56REGfDYH7sTqKfFd+TP3XuLfxN4fBq9xdBpbB58yfHf8B61tMJ2mIE7CTuoML4TAPpXODxWXMfBVX8TXVi77R8go/rH9AaVvkP24e2kuxXFYZlQtmYZjs6wNWneSp22NLYNriIkBoZy3dYxCjyJG58KXxQypppA9NgB79Sa7w6AsilV0t5iQMvtH9grT5pqxv084ySixlwNsM7KSBDTqcpAk8yAo38qceK3brW7bs5JaSYgTJG+U6+taxPD4xCnvBX7php1Om5jnB3oTjtvJ2C66W+Y5y07ab0J3tMxyR4Nxkti3CcJcuPmE5SYnIWGhjfKY5/CicPYuG4wdiAFCyVYe1qRos7SNudDcKtsLbQbeoG5E7j8ia1fwzdmW1ljplZI18ADP4UOyocKVr8mxwlCxbMsLMDOo2/eC0ouEGTVx3VYAdoN2GviPtAb8q6s4C4FC5rsHkVYabn2jG1IDC3DIBuiTr3GO5HgT4URUq7KnODkvicYHADI0uAM06Ov2R5TGp5xW/o1xRIZu8DE6wo3bnoPEUl9CcwFZ511AmB5gEldfEUrftsGAzDkWOi6D7pG55nYzA5U6d9kpx4VW2LYXFEjKANNQsAqR94A+ySfDefKsrm0h8crDafunX5/OspNt9G0IQiqaL/ca0w9KGww7H6UUFo3GHfHdJNtwJ8N5nyp+cVH+l3RdcdbS21xkytmlQDyI5+tdR5QTw/jvDsFYIS7Yt21lsqOGJn7oBJZj+lV/wAG6wrQ+mJibdw28Vcd5TcBxlKnUfZjUHSDRh6mLfLEvPnbX9anfRbo6uFwy2Q+fKWOYqB7RnaTRYEEtdOrF5sNbtXGwfY5u9dUOuUIUVTrrIiZiIOugpPrJ6S4e9g0tdtav384Oa0DCgZpOpbLIIEZtflY/E+BYfEqEvWldQcwmRrBEiCORNRfjfVZhLiZbSiw2YHOoLGNdIZog6fCl/QEA6edLLOMTDraDg2gwbOANwgEQT92pB1En67Ff6u3/aageN9UvYWLlxL7XWQSEFrVtQIEMTz5A7VEbOAxdsnJbxKTvlS6s+sATSbGXW3Si/8A4cGEDDsOyzlcomezLe1E70n046WLgcZhmuAm29q4rxqR37ZBA5weXnVLqcWH7SMSLm2eLuaIiM28e+pFwDojiuJhzdvuptZQO2Fx5z5vZzERtrFGgHXFdL8Hh8PdsYR7lw4i6WZnXKEFwjNqQJgCB8Z0qUDpvhWxb2zetm2US6j5xlDqSCs7A6K3xqN2OpV86l8QhSe8FRgxHOCSQD605P1N4Xldvj3ofmlVf4EH4Dp3g7du/bOLNp2xF5ldE7TRnBBU5WRgQPPet9GOKjNeNvGYa/ZuXi7dv9XcllTOwAAEEzAKgd3fWo5f6lL5ZuxvW+znu582aNPayrE+lG4LqQQ2x219u01zdmFK76RmE7RvzpWAjY41grPHLl1Xt27PYlSyjulyBMZQd/EaSDUK45jEuY7E3VaUa67KR9oE6b7T51LOJdS98P8AUXbbJAg3CVbzkKpEUKeqzFWbV5m7NyFGQISxJDCZBUaZZPuqW9FR7I3ZwqMveENz1MD3bqfOCPSkbuBdOc+Hn+6QdR6Gt/QboEgZwNBOhmY7p3ifGlrmFeQp+rJEzMyTyLRpXPavs9JRfC+NC1rG3FCqIOkgS0g7jUb8iDSD44OYIKvJnT2TzKDlPMfDycTZBUEgZ13HmNdI3XmRuBqNxTp0bwmpu3YLsIBPhvJ8ydaaaSsjPbqN2AcH4K7qEZ7VlXMZrjFc3gV00YciSJ0EQKa+lnR5sJf7JtdijRAcHmPDWQRO9THjmCFyyy+O3keW/nVfYzH3HCJcdmVJChiTlncDwHlVRd7MJN9MQuOWX3+XKffRXDSJAYxDSdCRoPESR8KHxNtpUHwEb/nSuCs5nENlOnONz46DbkSPfVP8ihaaofcZbL5VXWSoJWGAmWMwTGrRr4UtgyDcuNyBCj0WmztnFzM0EgFtRB1EjXQ+G00vZxzBRmDidZJzDX98H51jLGuNI7sfqJ+5ckGcYYG0x+0uo9RtTZ0jQO1uPaHcPocx/DWlMTiw4VQQSzqIylTv4AlTy5UpZwqtioc5chytJHvgcyOZ86UIOKF6jNHJNBV28wthJM5cza6gLMfH8hW7djS2h5DMaTvOJuHNI7qd1WJ3kyCBGg8edd4bFiGckCSAAQ40n9386manR0YcmJN7OccwzNoBltn4sYpK0gSwWgTAjT9lj/vCsJzm6ywwKoNCCdTrtqD7qVx2Hi0FIO3gRr3QPxBPuFNppJBzhKUmmgfDKQggd4wAfDxND3rgVgB7KEMx/AacyT8dtqWbEZGyg96ANTAEDUjl47+G9FcB6AX8c3af0dkt/SONWH7C/a9Zjzq4Rfk5s2eKVR7GrFY2e8DE7AAGBrpLefIeWtZUi4x0HbCdz6RZIJkFrgtMNNmUknw1BjSsrTa0kcbUZ7ci38bOUwQp8ToNxvTccWxGly0DCnWeYk6GPEEe+i+J4oKryoYLbe5B55TtUN4D04t4u+tk4VVzBjObNGVCYjL4CK2OYkdvEXCQTct6iQNeYIH4/iK5TiLof6ZNB3gQx1EBoAHL8J8KVXJIPZpIiD7zt3dINJm6sf0SH8fGJ7vrQxhVzGOA31tsNI11EArEBYkGdfjtSV3FXGE9va7upj15gfCKMsWbbjVFM+K/qJocMqiBaSNohtQDz7nvoEIHFOBpetbb6akE/DkP51It49z/AN4tc/s7fj/PlSN4qdrKECRENzjYZIBOlat3QP8AMpH7j+f7G4pPYwm/eckkYpbYO0DmAAYJ+zOvvpHF4t9YxaAMSwDLqqmVHjIkTrE6044MI6/0aiP2TGvhmUfKk8Y4UgC2h0+6fHyUiKjiarK19fpDfZxZUQcUje1qR4jT4b+cV3fukz/lCALodNj+mnurpLsweyXaPYf12ybTW3xMjW0pmD7LcjoT3ZPlVpVpGUnydmkxULmOJHisLvqw0EjNzHuFYMa2sYpS2umTTQE+J00mRO49KIt40xARef2HP+5pRpGVAwRZ0+yeY12Wfj76YDZcx2kjE5ROoKA5ZBPek6baf30vgOJW10e92k65oiPGdffH60sMS3+jWP3H92w9a6u4sj7Kxv7DHfz8f50pbA4v4PBYnN3LbkbkCG5/aEGmLiHVrZuKYe4onYkMPgR+dSC3jW+6Af3GHM/D++iFxxcGYAkRoQfXXlUuEW9o0WacVSZEeD9ALFhszzeYaDPGUei+PqT8qJx/RCy2qTbP7Oo/hP5RT3ceSfWuhVcERzf2QLG9Hr1jvswdFMykg/1lO49KrfjuDm67L7JJI95q9ePYpEssXMCNPEnfQVVHSO2sBk1DagjnrWLjxlo2TclbI2RLseSqP7Nbt4eWJWZURp6RptO+0z61zhWlSNi509NqNwqQjHz/AFP5ChvibQisjSEUa4isAZzQsbeZ7h93Kj7fFkEBlykDwKf2SB/s0JhbhItqdpLEbjTTY+lOq2FI5+4n5GRWc5RfZ0YMeVW47O8LwoYhkZNFDFgTBnL55Qco864xHDHW7d76JJ1CFV3ESczaEzOhOpoVOJtZttbEMVOVOUFp2jmJpe8l1wz95JA0FthqBqZI3OUc+YppPwc8pXkuaGc4XtGCl51LavPgBqJX8aOPDSAALpJ5AXF+WYULY4cQSZaRpoyj3QWBB8qW+i3PvXNPvIxHvifjFOV32aYnBRtxMt4S6V9ktmeBmtk6KDzynx8a6xFm6LkZR3QNEXKZ8NI566+dKcPwL/VgRoC3ssdz4ZfDxqT8I4Xbtgm42Z2MnQAeg9Kbk0YJQa0uxp4TgFDZ71kXPBCxjx70TPiQCASakHG+meKFhsi27axGgMgHTume6ROh5UYWtgaRTP0hvK2HuLpqI09RWayNMpwUivMZhIgl9TM7tqCQZPP++so/iCoRHmDJ05QdvHQ6n3Vut7ZzuNOrLz42e5e//Hu1VHV43+XWv3Ln/wDNqtji65hdAEsbF0DzJIAHvNVz0E6O4m1jLb3bLooV5JjSbbAc9ydK0ZmifZhuCNN+8D5f6XbWkRG08/Ecv/U3oyCNs3rLeY115xQ9xzrq25+9/wAX8zTEFcPuj2RyMlpHM+AJg0Obg/Z+KePm2lEYa7yIOnOIB8OZk0Et0zu34+M/fp0COyFiNOexTX071IsBOkabap6jc60St4kbmfU/8yk2un+WP/MqRhfCySWysI0JjIfcY1GlJcUYdprB0G4TxPiCa3hrBJ1zDbcvB01iLlc8Sud8a8tdeWp++vxigAdQvgNfJPx7tdAjTaPDKnl4JSa3D94gmR7Xu/0v8+VK5tN9ueYHUf8Aq/ztTAMwCroXiJE91D8kmPfTlxQDswFURIgQI57d1vlTRacRoRqTGo3iY/pd6csTYy2gJ5gmSBvPMvp8eXOkA2Egx3RptoD/APHtzrSWydIBj9kc4/8AK1+HOlQR95fGcy/GO0PwrdqJ+yNPFDpvvn8ppAaXCeg9FB/Dsff7qecPhlW1KqqmYICxqJH3V+VNy31H2wORJKHb0fy5DnRWH7PdWUtGsHePKTFNCBc/eb94/P5Ut2kULiLo7RvX8hWXL0Ak7ASfdrVDIB0947nvG2D3bWh9efvmBUXxbH6Pb5Elojl3oA+fxofieNm69ydHJaYnU848ADEf3Vpbi5ESTmV5AiRlOs5vI6R+dYS38jpjpcBB1iFOhWAD6Vv6WFQK0azvI3gaEeXiDRPEEGn87Ammy4pyqrCROnp+Y/nSlFpovLFwk1/0cbQUNOoCgLJ1Hn3lHzAo1X08vHcfEafjTPhMGWlrbHMSfZ33+7ufdmrb3nSSRrzZDlPvA+RFZyipM6sOXJihfaE2bOygbli35D8afMfARUUbkDb+eQFNWGuKboYbgKNFQa76jMBuRr5UXjbgzEy0LmOyjUnKPtH4U3B2jKGeKTb8hGB1X1Yn3cqIvL3SANTAGn3tKH4Y0IBDn+r/ANVGowJnXuy32fQTDEiJn3Vlwk5Hd/IxxxfmiedC+jilO1ud/wCyqkzAXSSPGpKMDbG1tP4F/So10Bx5Nt1JmWzr6HSffAPvqWLrXZCKo8TLJuQj9Atn/Np/CP0rf0C2NkT+EfpREVhFXxRlbKa6ZdDThbs247G4ZUkZiDrKmfDkfD0rKtXiygoJAOo39DWVk4SvTOiOWFfKNsExlzvnSe4d5++vkdfdSCXP7tANDp/ouX51rFAliQJ7pHLfOp5keFIdieSn/Z5/1q2OcJDCPLlpG3pa/nWhioJ22kbcv/arDYbfL6ezp+PmaFRTPs+Ond/XSgB3wxI320jX8soigX3OhGv3T+HcrvCgLJKgHx0/Khvo7HUKN/BKACLJj7JHu/DS3/Otdtc5QR566f7HlQYwrfdH+x6+FKLZb7oP8H/DSGOGGRm1LsAPMj5qNIrjHzOmadtJ/Iev4UnhbZVpKj1lZ/ACt4myWaQBtGuXx8waYCSEk7Hb9r8h4c6WdmAMZtD+3+lI/RG00XzHd/4a6OGb7qnx9jxn7lIAqwW1hmnWPbHP03p0u4hmtaghpEiCPhqNPfTLh8PB7wEbyMh9JGTX1o9roKFdXk7tHzA5elAjBcIG7aeBfb+Lf9R4V12reLczvc/46Qt2ySPZA9V8/wDy/OiPopjULp+0P+X+mwpAcanckgeb/wDMpwwbAKRB5aySPTV2IO9CLhTHIb6SDof6m/uovD28qmZk+YjSdtBQFjNjbn1r+o+Qpr6U4rLhbgBguMg/rb/hRePf61vX8hUP6ZcSzutsGQvtevOfdFKcqRrihylRCrahTlPunYDxP5jw91bw5yPBEbwPwIPn8iBW8WczSDr7R/L9SPf40lcv9osfb0A+Wn867eE5s6IrVPtdBOKbMRGxEL5+J8o29Z8KzEEAgeGp93h4GdPdSOGxkHXYTHrMSPMnUjnFKAFjO8t+A8fD31PHj0WsiyKpdsRGCYeyYHhEg+7Uqfd6GuMXirmisAQDJE5tB5OJAp3Y6U0cQvkll30AAidzqROxqYyUns1y4njh8WdcHsqxLtvq0QY5tyJ8h766bBqSQDAZwvstsokzv+dKpw5QmbSPRhpvsCeQXnzrvDcPViF3gZjoSO9r94HaOVXfmzBRk6jx2FYbhlmd9B5f3ijbFlcwA7tszP7RHLzj2onzMClMFwi3bGZgJ322A33J/LlQV2y1x2nQDvgbaGAZP2BsY3OsCaiO32b5HxSuJK+hOJyYldYVlNsAnly9TmGpMDkPKzFHpVQ3LvZ3EYGNABy19oenOrY4ff7S2jg6MAfjWmOV2jn9Ri4pSFwo8q32PpXapSgsHxrY5NDRxZO6PX8jWV1x5lRRmdQZGhIHI+NZUhxDr/Rew4KkNB37x8ZoZOguFDZgjT4528I8aysoYk2uhf8AxTw/g/8A7jfrXVvovYXYN/ETW6ymI6PRyz4N/Ea2vR2z4N/Ea1WUAYejtnwb+I1sdHbXg38RrKygDf8Ai/a8G/iNbHALXgf4qysoA3/gG14H41r/AADa8D/EaysoAz/ANrwPxrP8AWvBvjWVlAGv8X7X7X8RrX+Ltrxf+I1lZQB0OA2xzf8AiNbHBk+8/wDFWVlMBk4v0Ru3GdrVxFLRGYExoATpuaiI6nMTlIOJtFiSScrczNZWVLVlRm47QknUpfEn6RZ1/Zf3Ck73UdfJBGItD+q1ZWUlFJlyzSkqZ0OpLEZcrYiyT45W5T8d+fxpO31HYlYjE2tBHsv/ACKysp0S5thI6m8TGuIsn+q/z/WaFbqLvl8xxFqJn2WrdZS4or3Z/YTiOpnEMuX6RaiR9lttJj+eQozBdUl5GYm9bMn7rVlZUSxxo0j6nInaYQ3VjfLd69ayjYANOg5k6b+XhvFcHqsuypF22IJMQ32hB9SfEya1WU/biT/IybdmYvqsvusC9aBgAEqxAKmQY5n1qR9GujuIw1spcuI+sqRmG+8yNSTrWVlXGKXRE8sp/wCQ8fRH/Z+J/SkRwNB/mrXw/wCmsrKuzMB4r0Rt3gPqrIIOhg7a6aCsrKyppfQ+TP/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08" name="AutoShape 4" descr="data:image/jpeg;base64,/9j/4AAQSkZJRgABAQAAAQABAAD/2wCEAAkGBhQSERUUExQWFRUWGBoXGBgYGBsYHxwgGBoYGh4fGBwcICYgGBojHx8dIC8gIycpLCwsGR4xNTAqNSYrLCkBCQoKDgwOGg8PGiwkHyQsLCwpLCksLCwpKSksKSwsLCwsLCksLCwsLCwsLCwsLCwpLCwsLCwpKSwsLCwsLCwsLP/AABEIALYBFgMBIgACEQEDEQH/xAAcAAABBAMBAAAAAAAAAAAAAAAEAwUGBwABAgj/xABQEAACAQIEAgcEBwQECwcFAQABAhEAAwQSITEFQQYHEyJRYXEygZGxFCNCUqHB0WJykvAzgrLhFRYkQ1NzosLS0+IlRFRjg5PDNGR0hLMX/8QAGQEAAwEBAQAAAAAAAAAAAAAAAAECAwQF/8QAJxEAAgICAgEEAgIDAAAAAAAAAAECEQMhEjFBBBMiUWGRFIEycaH/2gAMAwEAAhEDEQA/AJTxvpYMO1wGzcdbZQFgVEtd1VVB1LePl608cJx/bKxKFGVsjKWDEHKrQSNJGaD5g1AemfSnEWsW+HshSGNpx3MzZhlMDx1UcuVGcO6ZcQymeHu7EzIV7YggACMp8N551QE/K1yQar3HdY2NskdrghaUsBL9pHx0E1Mr/SzBpocVY/8AcU/I0AC8X6WYXDPkvXcrxOXKx0MwdAfCmt+tLAroHdv3bbfnFMvEOHWOKcTU27geylkG6UPg7Qs8iZGvIA1K8Xj8Fw5UV1W0rSFCW52iSYGwkSTQFDZhutbC3LiW1W8S7KgJVQAWIGve21qZk0x9JOhtjEKLyIq3ky3EdQBmykNlaIzAgRrtPrTcenrPrb4fjHB1ByATOu+tFhRMFpQ+lVf0r6wrwsvabCXsO1wQrs5UgyDKwuvuNQ3o10kxFvFW3VjdcnIq3LjZSX7onXTejQHoEEnlWO1RT6VxltreBT1a41RDpN034nhcR2Fy5YDQrSluRD/va6UWNotemrivTDCYZ8l68EeAcsMTB22BpsTovxNva4kq/uYdfzioh066vsSE+kdvdxdwaN3FXKiqxJ0OwiPfSsVEtudaOAB/pWb0tt+YFSLA8aw920l0XUVHUMM7Kpg+ILaGqEwvQ7F3FtMtk5b39GSyAN3S/wB7TugnWKVudBMYFuP2MrZLByGQ+wAWgTLRPIUWgov6zxPDtOW/ZbLvFxDE+Pe0pHEccwyb4iyPW4n/ABVUvQzoJmv2ji7aPav2ne0A/wB3s21ykR3W286ldjq6w305mFlBh0soAhBKs7F5Jk6wsc9yKYErxF5Gh1dSrAEMGEEEDUHaKinS3p4MGVRFFxnUkMHEKQYEgTPjEio02CsYjjJtZQ1hlUIoJUQMOhWIIgaU6dIOrzDPeRLbLhvqrjbFs5UjXvNoAN6QyO3OtLGnZkHpbH5zTv0R6y37V/pl/uZO73PtZh9xZ2neg+I9Wi28MLqX3uN9UYKqBluMokc9Jn3Ul016C2cHhhctPcZu0CHOVjZ+QUayKLYixrXWBgiub6Ug8mJB3jVYkU68M4zaxCZ7NwXEBKyJiREjWPEV584FwK7jLwtWozZSxLEgADxIB+VSHhtjieGGIs2HKrYaboUp9oDvLmGYjKJ08KdgXgt4+JqOdNekf0XDtcZzJ7qW5AzMduUkDc+Qono895cMgxLZrygi405pIY6yN9I2qnus7jrX8YyE9yz3FUcj9on9qdPLLFDegGPE8auO7M7EsTJPj+npSP8AhJ/GgSZpy4FwR8TcAUHKDqf551k3W2WlekZ9LuROseNItxN/GrTwvRG2EysNxl9B+vnVY8Z4O1i4ymfaIHuP6EfGpU7LlCkIHiDeJrg8Qf7xn1oZorRE1ZmGW+KXAQVdgRqCCRFXP1c9NzirfZXHPaoBoTJIHMHn79R4nlRiqakXQfiPYY2w5MDOFb91+6fnPuppiaLLxvV2md3GKxC53ZyqkASxJ8Kypfjhp7/1rKoCKcd6OBcdZxucz21m3kgRBJWZ3qR8f4wMJhnvFC4SJUEAmWC7n1oXpTpZDfdv2G+F5P1o7jXD7d+y9u8YtsO8c2WACD7XLamIHweJt4zDK5T6u8klWg6GRB8YPPyoLF9HsBhbOdsNbZVCgkWu0YzA2AJJJ195oPFdK8DgcOLdq4rlFy27aNnPOMzagCdyTT2mKuvg7d20Ea69pHUMxVSWVSZI1A1NJoBk6O8Tw1zFuti2bRFlZDWuykdodQIBI13pi64rcrh25TcX8EP5UN0oxWMwmKs466tkE/VZLbMwYAEkMWHMHceAp/Xp3w7E2x27KBoSl62Wg+4EH1FMCX9H7k4awTztWyf4VpnbihThov2gGK2M6gyQco0mNYgVFOl3Wla7FrOEJYsMpuRlCg75AdSY0mIE6TT50S42icLskvbDJaaFZwuql4ETOsCgbDOIXlxXCjcvoBms9qVI0DKMwidRqPgY51BusfBWsPjsI1q2lpSFMKAolb0zA5xFMvSTrFxOMTs2yW7ZglUB73PvMSSRPLQUVxLrOu37ZR8Ph9UKZirMwBGpUk6Hn60CLi45hnuIBbxJw0Nq4CEkaiO/oOR91UZ03LjG3Fe+2IyZQLhyyRlBHs6aEkaVY/FOnfC79vs77dqshsvZXCJHPYVXvTXHYK49v6Db7NVUh/q+zkkgjSTPOkO7Jx1Q8Yu3vpIvXXuR2ZGdi0T2g0k6bCnTo6obiPFLb5mQ5GyydmRpA8JmNKrjoJ0xXh73We21wXFUAKQIKknWfWkuK8ev4vF3b+FTEJ2gXMtsuTCqFGbs9wYoC/BbHDmsvhuG3LCMlo3QqKxkhTav24Jk8/M0q+PXDfTLjexbxKl+cLct4eT7s0+gqnbHRXiLAAYfElRsMrgDnoDAFPnDurjij2mWTZtue9buXGXNoNSqggjbfwotCosi9hRavYEJ7Aa8ixtlayzKAeY7oA8gKOxXErfbjDOO9dtu4B2YKQrL6wZ9JqqeK9GsdwtExTYhGNtgqrLuBnUrs4yxEio9jemuKvXbd17v1lqchVVXLO+wg++adoKJT2a2ekCW0EIr20UTMD6OigSfhTv1v3WtpYZGK5u1ttHMMEJHoYqCcW4rdXFpiM03gti5mIBluxtGSNvdR1vHYzi9wWGu2yUDXBmAUDZT7Ckk60gJjgOmGFCWEuX0AOFVX3OV0NsgGBoTLfCmjpZ0sw2IwVy2tzNcOIZ1GVvZ7RyDJEeyabV6pMaT7VgeedvyWlMZ1T4m1Ze52ltyilgiB2Zo5LpvRYUa6B3bNm1irty8tlmUWkOjMJMkqky2uX4eVSHj/TnDWWN/Dut17wthlBAjsyT3wdRmRimkxAoToD0ES6l043DOrBxkz50kEa6AidfnUzwvQrBWpy4a3r95c/8AbmPdQAhwHpOmIwb4oKUVTcOUkNGQTqQNdpqgcRdZ2LEmWJJJ8zJr0H0hsrbwlxLaKMwKqqqFBJ8hy5k+Arzu0zUyGh84J0cN2C0hT+NWHwTCLZUAAAAVB+EYx7V2yJDC8FJC/ZJJWD5jc+tTvi+EyWGuQWgTArmndnTjqh/wmIRtnUzymoj1k8HEZwORJMcwsT8vhTJheNX7DW3Nu2UuDMAAD7ifHx1qVXMUcZg7p7IpKHfY6bjyqqpCu2VCLcxSGWib+HK667x8K4Zdq1MWqOEejMMk/P4a0GRThwxgGBYd0e1GukgGmIvnh15mwydoZde4x8SoifeIPvrKJkG2rLBDBSCOfd0PvFZVkgHTN4wV8/dAf+C4jflUR431rWr1m7aGHuDtEdJLrpmBGwBp96Z9I8Mtu/hbjlbj2yB3GYDOJBJHKqlOBtTPbNHlYY/iWWm2AGp1p9w3TnGqi20v3AqAKoUDYaAaLNMjWwCYMryJESPMSY+NWf0b6dXVw1pVwWJvlFym4g0aCRoYOwge6gCHOOI46FK4m/l7wUqxA5SJgCtr1c8QO+Fdf3mRfm1TjjvH8fi8O9i3w7EWy+WHzwRDA6aDeI351W/DuM3MPiLd1izm0+YqzNrGkE60u/IDqnVbjzvbRfW6v5TQzdX2KVirfR1gxLX7Q29TPxAqR3euS8fZw9r3u5/SoFxXiXb3rl1gqtccuQNhm10nWjoZLeH9UeLvLnW5hipMBhdzDTfVVO1TPiXAeDYbNaufRrd3JHeLEqWXQxJPMGo31dYziN3Dtawd6xbt2m1FxMxm5J0OU6aGnLg/Q98TxDEXOIMt42ezU5RlV2ZAwkCJCrGnMkTU0URMdGMAIzcVtn9yzcan7o/1ZYTFoXtYy5cVWymLQXWAY72uxFTrD4zh97FPgBYTPbWSDaQIYCkhT4gEchz8KZLXV+9vHXbGGxd/C2Ht9uq2mO+YIynUaDukE8iByp19iZ3huo3D/auX49UHyWpZ0V6A4bAF2s9oS4AYu2baSIEADeq86R9GMRYxWFttjsVcsX7gts/aMGVidoBI1GoPk1NHWVwBcEbPZX8Rc7QPm7W5Oq5YiAPE0USX01xRuQPUgU1ca49as2rlzMjG2jPl7RQWKgkKN9T6Gqb6vehCY1Gv4ksyBsioGiSACSx3gSNBFOvSjgnB1wV5sO1j6QgGUJeLGc6j2cxnSaaA1xHrmW77WCRhpo9zMJGxgpQQ622X+jwdhfefyAri51NYsIXN3DgZc3tOZgT90a1xg+qhzbt3HxVi2txVYZgR7ag8yBMGixlmNh8HcC3imHY3FVs7KhJlVjVtdo+FNXSPpNYwVrtLKWLjZguVGRTBmT3QTGlRi/0Dt304eVBz3QO2aSRktW1EgbDYAebCk+mHRnCres4PC2rdu/dMlyXORYJA3OrEHlsPOmI0/XNc5Ya2PV2PyAoW710YnlZsD+M/71IYvqtu2wM+JsyXtplAYn6x1SYMExM0Td6nmlkXF2muhc3ZlSNDoCe8SATpMUcmBLehfWH9PvPb7Hs8iZ5z5p7wXbKI3qXmqc6ogUx9xDoeycEeaukj51cdADZx3S07fdRvl+e1eeeIYMpduKd1Jk+n5GvR2PsZ1y+O9VXxnok1zHMIgOjt7+X4sPhUSGg3gHRxV7I5ZZVGvu+dS67aDCGHkRUU4ViHCo2aDkAI8wIJqSWbjMg75PrHziuWzrSBrXRvDgytpZnmKe7FjukHYgiKQw5mi7dUiZFSdMeDLZw6Hn2rj8X/AEFQ2asnrRw2WwnndJ+OY/nVZzFXDozydnWWSasPqs4ELrvcuLKFWQAjQ6pPw+dQDDWmdgqiSxAA8SdK9G9H+CLh7Fu2sSihSfE7k+8ya1WzI7vWAihQIUHQDl5VulcaNPfWVQisOnPD+24vbtD/ADotA+ktm/2QasbE2rd5LtgjQrkaOQddPhv7qZr/AAzNxjtTtaww1/ad7ij/AGc1HcPwQXFX7nbq3bBB2QiU7IR94naZ0FMCEdEeieBxGazd7b6VaJF1QxVRDsogxzEbHnRfR3pnZs4lMDhrJ7E3Squ7nMM2/dIM96efOi8dirXDuJ3L90sLeItCCqlu+jLm0HkAffVe8Avg8RsuNjiVI/rXNPnQBcfSXpK2EOGKordrfW00kiA3MRz9dKaenXR/D2LN1rfD0K5ZN5SoKl2jYy0gkHSN/Kk+tS52eGw9yPYxNtvgrHT4Uxce6yMDi1bPg7jOUKqzXYAmcpyqYMEzqOVJgh74h1a4QXrLW7f1a3Mt1C7tKuCEMkyIbLtuCfCiuiN619MxGBXDWlXDlmVsoZoZwYOYE6Zt5O1M97rXsJi1dEuNZNoJcUqoOdSSrKC0EQSDJ2jwqOp1jdjxLEYyzazC8IC3DEexqcs6yv40mikTXoH0hOIxmML20t5Bbt5UkDuPeE+utPnDsWn07G2Z7xFi8B4g2whj0IHxquOrvpJZt4nFXcRcS0LveEzEl2YgaaxNN/TnpKDxAYnB3py20AdJGozAjUaiIkbGqQrfROOG9G8QnHrmIyEWWRiLmkHMirG85swPLlT9d4mp4mtoHvLhnZ45ZrlqAfOBPvFVU3XBjymXNaU/fFsZvxJWf6tIdDOla4fGPiMSzvnRgzDvMSxU6yR4fKgRb10LiUvWjHaWrkeYZYuWm94Kn+IVC+uq39XhW271wfEIfypr/wD9DROJNibaubFxER0IAY5V0IEkSDtrsTQvT3p1ax9u2lu26G25aWK81iABQwDurTppbw1q5Zvq4TPmV1RnALAAq2UEj2ZHv8Kn54HgOI4S4Vt2yGVslwW+zZSARIOUNofHQ+dVP0K6djAJcQ2e0DsGJD5ToIAiCIp44x1vXLltrdi12WZSpdnzEBhBygAAGOesUAWP0g4X9KwloLZw11msxnvPk7POiwydxpM68vZFNiMLmBwy/wCRsy2kB+kmQvcCkrEkNNVOnQjHuARhL5Gkdw+7elV6u8f/AOEceuQfNqVoC5eA5LGEwlt3UnKtlWGzEBvZPgcpPwqJdI+jhscVwuKDMy3r6hs32WiAAfukTHhEVGukHSi5aw9jAtaNu7heybPmBIZUzAQBH2hzO1LcU6xL2PtnDDCoxuwBlLFswIIKjxmmBLuleADMLoTCDs7lm4bpb649myyo7u0ae1sKcMZxzDDFXALti3dbDjLiCyNs7DKZMHKYbLOsnwqpl6CY47YW57wo+ZFKJ1acQP8A3ePV7Y/3qLQE06AdH7Vu5bxP0jtL1w3rbjTKWElsh3MQDm1BzcqsYVTvAuG3+H4i0950fs1uAWVcsV7QGeWRe9qdfjTvxbp3eIP1i2RyC7/E6n4D86h5IrRvH0+SatLRZL+enrUX470wwWFfM9wPcAIyW4ZtSN+S7czVU8R4ncfvi85kkas3LwLbfzvUdvGTP8+NHIh46XZNOHY1MVn1Nso5dQsHusZGnMDY1J+G4Rzqt7IfJTB9QxI+VVj0e4gLOIVm9kyreh/QwatvheOtPHeXbkR/JrnmnZvjl8aHbBqVEM2Y/eAy/gKPQRrNNn0+1sHBPgDNE25YHWBUgyA9aON7QIq+yhlj5nSPcNffVbvVu8d4Yt9WQEKFBJfTTmSarBMD3TcPeGu3jy/WPTxrSDInG3osXqn6HAqMZcHMi0PQkF/yHv8AKrP2pm6EG2uCs20YEpbAYbEH7UjeMxImnsjWuiJi01piOKUZR61ut4od331lDJK66zukN/DYm32N02w9uTEalXYDUiedVza4jcW521t2W5JOdZzS0zqPHX416Lu4ZWMsqk+JAPPzrtbIA2Hwp7AqLg/QzFcSsLdu4xsuZgq3A7kEGCdWgTpTL0j6E38LfFu2Ll/uh86Wm0JJEaE6iJ3nWr4Va6CUAecLvDbqPbGJW7aR2AzOGGkgMRm3gGamNjo5wQETxBz8APwt1P8Ai/D7d3GWFu20uDsb5h1DCQ1jWCDr50hdt4BcWmEbC2jcdC6/U2ysDNoTuDoeVKgIR0s6RYCybf0HD4K6CGz5rJMQViJjzqOYbjVi/i7bYmzYt2iVW52Ye2AoG4VWgHzg1N+PdWVm9jclhxYBtdoyhcwBzhO6Mwygz4xpUf4R0LRcP9OuXe5Yvd632c5ltXlQ65uYkxHxpf0MQ6VYDhzNb+hYizbUA585vmTIiJRuU+FOHQ1eFWUf6Zew99iwKQl5soAMgzbHOKsjo3fwGMtu9izaYI2Uk2FXWAdiNdDUG6zOO4I2rmGtIFvpeUNFkJGXNmhgNeVA/wAjqnGeArsMOI/+3b87dNHSO/wrGC3bsXktMGJ+qwzsWkREKoJ8edRXq+tB+I4ZSoYFyIIBB7jbg6Grd4/bXC4jBsuHUm7da0MoVSO0XeQOXymnRLZWj9FeHISt3H3EYbq2HdD8CJru3wDg43x94+lsj/4zUr6YdFG4pfK4e5bH0X6u4Wn2rneCjKDOWPcW8qifBOqnE4gXCLlpOzuvZIbNqbZAJEDbWgBy4F0P4TirvZ2r9+48Fo9nQROpQeNSrC9UuAkDLdPrdI+UVBuqe0RxIrExaujTyK1dSYZpBg0UgHFHVAFGygAe7Sg8VfDGi+zgxlPrpQuIAGsfL8qEPREOLdXOExF5r90XC7kTFwqNAF0A20Arrh/V7grFxblu0Q6EMpNxzqPKYNL8Z6aYfDypbO6ySqa/E7Cofx/p/duZltxbXaRufQ7tI8IGu9TJpbNceJzf0TLjfSi1hlP23jRFOum/pAk+Ohqu+NdYOIvPkVhaQ/6MkGDzzk7jwGm4pqto7nMSVgzJ3ncT/wAI3/Gg+IKAYUQFlvPK3yCtIgbedQslmuT0/Bq+hwtXmYkSk6FiJaZ58gJ3id9oG3acPXc78+6n5z86Swh+uuA+C/KnJTXJPI1LR62LApY1yYy3MIhVRI1dh3rcfdG6N+VAYzgS7qGA8iHAAiZjvKN9xTlyTya63wI/Sk+JjK7z9kKnxI/6q357o4Jemiotp+RoTBor6gkCPZ7u4nmCadX4aju4ynuvzad/cKb8W0QecT+AH5U+4BgbtzwOU+6plN0VDBHlQ58JHZxrT5iONMqBUMMR8PE0Pd4LlGbl66VF+NcUOtuxLOR3nGygCYB+NQk2ZOkZxbiZvMMLaJ1P1h8uYPmedDX8LkIiAghgWBhjMScoMak6baeBpXothlVGcEFycp8v5HOk+IA3WblCCMpAPtiJUkTty1rSDtuJc8fCCn5CcXxC5buI1u4EOmqPmYAEgAAakyCTpqWqw+jnS/tlC3YDzEjafBvBvHlJqq7eEYuCzMYJCyyDRSxJhmovBYe4qjK7iSTBXOD/AAk1auK0TJxyz+SLtxPsj1rdQLgvTJgnZ3hOXZgQfcZ1HodaytFKzklip1r9liZa0RWZjNJYu0zWrgRmV8pylRLAxpAOh1+daWZJWKqDSnaDaokOH4kgzexjFSCgy27QMR7TGZ56ERptTmt/FEEC3bU6ZSzT65gOfpA38qzeRGqxS81+0bxo/wAtsH/yb/8AasUPisdiFx9m2uHDWGT6y9lMoe/pmmOS6ftVHunvSDEYM4W6Ba7Ui+h0LLBNo6AkGdBUSu9bOO8bI/8ASH5mrT1Zm1Tosg4Oxg+ILca5kOJtsv1twkZrbIwhnPdBBOkxoI3qPcXazh+F4vDfSbNy7mdoRh/nLq3AACe8QN4moXbwuP4s7uJvtbABlkQKGkgKCQADB299J4/q8x1m2117IVEUsxzoYA8g0/Ci0JFh9S7f5Jf/ANd/8a1XHTlf+0cX/rmrno/04xWCRrdhlCs2Y5kVtYA0J22ps4hxBr917twgvcYsxAgSd9OVIq9D31d6cTwv+s/3WqxOuLiVy3aw1y27Iy32KsNCPqyND8fjVP8ADOKXMPdS9aMOhlTAOsEbHQ6E05ce6aYvGqqYi4HVDmUBFXWI5AcqZJN+q/iPZ4PGXGJ7t2y5JPmCZ901YFpktYsWlI73b3zDD7Vy0J/E1T/Q3q8OPsNd7cW8r5MuTPMKpmcw8fCn9epMyAcUACf9F/10AN/VU3/azaH2L39oVeQiPZOtUB1fWGt8Tu20bvJbxCKw8V7oMeomKYrvTbHMZfFXzBBjtCBI12WBQB6Sx/EEsqWud1R4n8B4nyqqenPTe5eBt25t29CAD3mgspn8DFNHFek13EsSzz+1PdXyUeNNVkswhZJnusd2JEFfRhA9QJ3NYLI2zvl6dQha2wfiOKOcORJyqSuwgqBqec6ijrCCAzGSAIOxKH2T+yAe7MTqsCkO0ULkEkgd2YJHdEqBrJjUE7FSAKDwbkGHkxJCzq4Yd4e8ag++n2qJv25KfbDruIZzCQAN22C+nhPjua0totaZU0Cyc50zDdh5Lpmj9k7zXaYbNue4NVUaAzzPn4jkQRyojFt9U0GBBiOXhHhXPyUHSPReF5oc5P8AKE1cLdczM5dlMbeLZa1iOMKNARMge2s7xyUj4mmk2Va733zSoYk5jy8dP551zi71poRNNfCfkoPwJrRxjfRywnkUNyoeQAcnt/BW9p9fZM7DkD6UPxNg2pZSHuWyxBkgFm+yYbn4UhdwCz3WEroIaD3VO2YLPePIzSeIs3MpDMe6yAZhB5xqR+dVUbMnLKoU/ILeUmQAWCgDkN5Mc4NOeBx1tR2mqtKwJhYEamSe6IPLU+FJcLdSimIOZS2WGkjNqRoV/GisNwm2t22X0BuAkMH1XuNEFdJ19qm1uqIbuN8tinSXi7XmkXCUJEDbKToQBGsHnzrLeAAwxOo011PMNr6yPxFA4ljdvaR3mLwSBz5T5kaU8XrilbdvMuUat3lOigToCTyjbmayabqjpwuCTcxo4Fgyty/b1gZQWG25mfM8vfS2KWcxGxZFHpqf0rrtMgaMxa80gASNdTHen4iiLVtSFGY/0hMZHmFUTyj8abTcrKjOEIcX9iGOuBHA+5aI+Jb9accFh4tpIEwKZWIuu7En7CjuNz9AfCnU40SACJ2AMr+DAfhNZzjKkjpwZcbnJ2d8VWQBodftAN8J/nWt0jcxeQ5mEj2VHiNy3mCedaq48kjDK8cpNpF1k1Dus/GvbwWa27I3aoJUlTEPzGsVMH3qEdbH/wBEv+uT+y9dp4w39XPDji7Fx72IxWZbmUFL7rplU+J5k0q/T63w+7ewzrfv5LhKu1wMYKoYJbXQz8aM6oUH0O5z+uP9hKGx/RqxeHFL923muWnfK0sIy2EI0Bg6+NACT9YHDscyrisPlVAxVrveAJiQMmsn8qaOmGJ4ScKwwgs9tKRkRwYzDNBI8KPv9Xdm9h8F2Q7K5eCtcuSzadkXaFJiSY8KaOLdG+HYK7ba5fbEAOy3bIADCEaCIKmA0eXnS/oCNdHekD4W8jqzhM6NcRGy5wpnKeR0ka+NWjY61bOJRrQwGIvqVh1ULc7p07wHI0y9Muj/AA3CYcMLLi5eRuxIZyAwAIzS0Aajka76jF/yjE/6pf7dDegF26R8MW4LbcGui4RITsEzRqZyzMb8uRqPdOOL4cra+jYF8IwZs3aWEXOIEASDMH51ZeI6K3241bxgC9itrKTm705HX2fCSOdI9P8AoqMdisLbZittEuu8RO9oACdBJ5+ANQimUtw7i+W7bNxUKB1zDsbRlQwLD2OYmrI/x04L/wCDQf8A6y/rTbxHoNg72Gu3sE11TYdkYOSQ2QjNE67GQQdY2rjiPVIbV6wovlkuuUZuzAKHKzKYzagwRuOXjV/7RI38R6wrlq/c+gFbOHJBVBZtrrlUEkZTrIO5NTHon1s4cYYLjrjG9mYki1pE932BExTbw3qtwvYXbl+7e+qvPbJQDUKVUHIEZpk8ppvsdWlm8b1y3iuywttgge8IYsFUtmzdmEAZo1/vosKNdJ+sFUxWfhy2UQoJY4dA2Yli2rLmM938aV4XhuFA4K5dtljfS6bwuPCgru5WYC5g4VREgjQkCs4J1eYK7euWGxpe8h7vZBYZMiNmE5hoSQe9ypp6UdGsLhr3ZWcQ11lD9qGAlChXSQAJjMdZ2NJul0VFcnQKFW4xZNLcnKp0yidA53LAR5mRSl7HADIoJJ0jmfWPZH7I99AcPvEggsAB3Sx2H3D4mDKzvDGiMKpjKgI1hnO/oByrlnHyepgyuUeC7B8bcKuH3Y5Qx5IwAjbduc+M0S+BzfWKe+TrH3t+74BvaXzkUZfwIygASAI82G/8Q1YeUjkKCw9/sjBgqRp4MDy08eR5Gny5LQo41jbjkF7GOEeBOhG2Vjz/AHG5/dOvLvCYm4WUq3IwQJAHv+0fwreJtMGLLqxmZjQRqrftx7XlrQmO4gCqKvjB56REGfDYH7sTqKfFd+TP3XuLfxN4fBq9xdBpbB58yfHf8B61tMJ2mIE7CTuoML4TAPpXODxWXMfBVX8TXVi77R8go/rH9AaVvkP24e2kuxXFYZlQtmYZjs6wNWneSp22NLYNriIkBoZy3dYxCjyJG58KXxQypppA9NgB79Sa7w6AsilV0t5iQMvtH9grT5pqxv084ySixlwNsM7KSBDTqcpAk8yAo38qceK3brW7bs5JaSYgTJG+U6+taxPD4xCnvBX7php1Om5jnB3oTjtvJ2C66W+Y5y07ab0J3tMxyR4Nxkti3CcJcuPmE5SYnIWGhjfKY5/CicPYuG4wdiAFCyVYe1qRos7SNudDcKtsLbQbeoG5E7j8ia1fwzdmW1ljplZI18ADP4UOyocKVr8mxwlCxbMsLMDOo2/eC0ouEGTVx3VYAdoN2GviPtAb8q6s4C4FC5rsHkVYabn2jG1IDC3DIBuiTr3GO5HgT4URUq7KnODkvicYHADI0uAM06Ov2R5TGp5xW/o1xRIZu8DE6wo3bnoPEUl9CcwFZ511AmB5gEldfEUrftsGAzDkWOi6D7pG55nYzA5U6d9kpx4VW2LYXFEjKANNQsAqR94A+ySfDefKsrm0h8crDafunX5/OspNt9G0IQiqaL/ca0w9KGww7H6UUFo3GHfHdJNtwJ8N5nyp+cVH+l3RdcdbS21xkytmlQDyI5+tdR5QTw/jvDsFYIS7Yt21lsqOGJn7oBJZj+lV/wAG6wrQ+mJibdw28Vcd5TcBxlKnUfZjUHSDRh6mLfLEvPnbX9anfRbo6uFwy2Q+fKWOYqB7RnaTRYEEtdOrF5sNbtXGwfY5u9dUOuUIUVTrrIiZiIOugpPrJ6S4e9g0tdtav384Oa0DCgZpOpbLIIEZtflY/E+BYfEqEvWldQcwmRrBEiCORNRfjfVZhLiZbSiw2YHOoLGNdIZog6fCl/QEA6edLLOMTDraDg2gwbOANwgEQT92pB1En67Ff6u3/aageN9UvYWLlxL7XWQSEFrVtQIEMTz5A7VEbOAxdsnJbxKTvlS6s+sATSbGXW3Si/8A4cGEDDsOyzlcomezLe1E70n046WLgcZhmuAm29q4rxqR37ZBA5weXnVLqcWH7SMSLm2eLuaIiM28e+pFwDojiuJhzdvuptZQO2Fx5z5vZzERtrFGgHXFdL8Hh8PdsYR7lw4i6WZnXKEFwjNqQJgCB8Z0qUDpvhWxb2zetm2US6j5xlDqSCs7A6K3xqN2OpV86l8QhSe8FRgxHOCSQD605P1N4Xldvj3ofmlVf4EH4Dp3g7du/bOLNp2xF5ldE7TRnBBU5WRgQPPet9GOKjNeNvGYa/ZuXi7dv9XcllTOwAAEEzAKgd3fWo5f6lL5ZuxvW+znu582aNPayrE+lG4LqQQ2x219u01zdmFK76RmE7RvzpWAjY41grPHLl1Xt27PYlSyjulyBMZQd/EaSDUK45jEuY7E3VaUa67KR9oE6b7T51LOJdS98P8AUXbbJAg3CVbzkKpEUKeqzFWbV5m7NyFGQISxJDCZBUaZZPuqW9FR7I3ZwqMveENz1MD3bqfOCPSkbuBdOc+Hn+6QdR6Gt/QboEgZwNBOhmY7p3ifGlrmFeQp+rJEzMyTyLRpXPavs9JRfC+NC1rG3FCqIOkgS0g7jUb8iDSD44OYIKvJnT2TzKDlPMfDycTZBUEgZ13HmNdI3XmRuBqNxTp0bwmpu3YLsIBPhvJ8ydaaaSsjPbqN2AcH4K7qEZ7VlXMZrjFc3gV00YciSJ0EQKa+lnR5sJf7JtdijRAcHmPDWQRO9THjmCFyyy+O3keW/nVfYzH3HCJcdmVJChiTlncDwHlVRd7MJN9MQuOWX3+XKffRXDSJAYxDSdCRoPESR8KHxNtpUHwEb/nSuCs5nENlOnONz46DbkSPfVP8ihaaofcZbL5VXWSoJWGAmWMwTGrRr4UtgyDcuNyBCj0WmztnFzM0EgFtRB1EjXQ+G00vZxzBRmDidZJzDX98H51jLGuNI7sfqJ+5ckGcYYG0x+0uo9RtTZ0jQO1uPaHcPocx/DWlMTiw4VQQSzqIylTv4AlTy5UpZwqtioc5chytJHvgcyOZ86UIOKF6jNHJNBV28wthJM5cza6gLMfH8hW7djS2h5DMaTvOJuHNI7qd1WJ3kyCBGg8edd4bFiGckCSAAQ40n9386manR0YcmJN7OccwzNoBltn4sYpK0gSwWgTAjT9lj/vCsJzm6ywwKoNCCdTrtqD7qVx2Hi0FIO3gRr3QPxBPuFNppJBzhKUmmgfDKQggd4wAfDxND3rgVgB7KEMx/AacyT8dtqWbEZGyg96ANTAEDUjl47+G9FcB6AX8c3af0dkt/SONWH7C/a9Zjzq4Rfk5s2eKVR7GrFY2e8DE7AAGBrpLefIeWtZUi4x0HbCdz6RZIJkFrgtMNNmUknw1BjSsrTa0kcbUZ7ci38bOUwQp8ToNxvTccWxGly0DCnWeYk6GPEEe+i+J4oKryoYLbe5B55TtUN4D04t4u+tk4VVzBjObNGVCYjL4CK2OYkdvEXCQTct6iQNeYIH4/iK5TiLof6ZNB3gQx1EBoAHL8J8KVXJIPZpIiD7zt3dINJm6sf0SH8fGJ7vrQxhVzGOA31tsNI11EArEBYkGdfjtSV3FXGE9va7upj15gfCKMsWbbjVFM+K/qJocMqiBaSNohtQDz7nvoEIHFOBpetbb6akE/DkP51It49z/AN4tc/s7fj/PlSN4qdrKECRENzjYZIBOlat3QP8AMpH7j+f7G4pPYwm/eckkYpbYO0DmAAYJ+zOvvpHF4t9YxaAMSwDLqqmVHjIkTrE6044MI6/0aiP2TGvhmUfKk8Y4UgC2h0+6fHyUiKjiarK19fpDfZxZUQcUje1qR4jT4b+cV3fukz/lCALodNj+mnurpLsweyXaPYf12ybTW3xMjW0pmD7LcjoT3ZPlVpVpGUnydmkxULmOJHisLvqw0EjNzHuFYMa2sYpS2umTTQE+J00mRO49KIt40xARef2HP+5pRpGVAwRZ0+yeY12Wfj76YDZcx2kjE5ROoKA5ZBPek6baf30vgOJW10e92k65oiPGdffH60sMS3+jWP3H92w9a6u4sj7Kxv7DHfz8f50pbA4v4PBYnN3LbkbkCG5/aEGmLiHVrZuKYe4onYkMPgR+dSC3jW+6Af3GHM/D++iFxxcGYAkRoQfXXlUuEW9o0WacVSZEeD9ALFhszzeYaDPGUei+PqT8qJx/RCy2qTbP7Oo/hP5RT3ceSfWuhVcERzf2QLG9Hr1jvswdFMykg/1lO49KrfjuDm67L7JJI95q9ePYpEssXMCNPEnfQVVHSO2sBk1DagjnrWLjxlo2TclbI2RLseSqP7Nbt4eWJWZURp6RptO+0z61zhWlSNi509NqNwqQjHz/AFP5ChvibQisjSEUa4isAZzQsbeZ7h93Kj7fFkEBlykDwKf2SB/s0JhbhItqdpLEbjTTY+lOq2FI5+4n5GRWc5RfZ0YMeVW47O8LwoYhkZNFDFgTBnL55Qco864xHDHW7d76JJ1CFV3ESczaEzOhOpoVOJtZttbEMVOVOUFp2jmJpe8l1wz95JA0FthqBqZI3OUc+YppPwc8pXkuaGc4XtGCl51LavPgBqJX8aOPDSAALpJ5AXF+WYULY4cQSZaRpoyj3QWBB8qW+i3PvXNPvIxHvifjFOV32aYnBRtxMt4S6V9ktmeBmtk6KDzynx8a6xFm6LkZR3QNEXKZ8NI566+dKcPwL/VgRoC3ssdz4ZfDxqT8I4Xbtgm42Z2MnQAeg9Kbk0YJQa0uxp4TgFDZ71kXPBCxjx70TPiQCASakHG+meKFhsi27axGgMgHTume6ROh5UYWtgaRTP0hvK2HuLpqI09RWayNMpwUivMZhIgl9TM7tqCQZPP++so/iCoRHmDJ05QdvHQ6n3Vut7ZzuNOrLz42e5e//Hu1VHV43+XWv3Ln/wDNqtji65hdAEsbF0DzJIAHvNVz0E6O4m1jLb3bLooV5JjSbbAc9ydK0ZmifZhuCNN+8D5f6XbWkRG08/Ecv/U3oyCNs3rLeY115xQ9xzrq25+9/wAX8zTEFcPuj2RyMlpHM+AJg0Obg/Z+KePm2lEYa7yIOnOIB8OZk0Et0zu34+M/fp0COyFiNOexTX071IsBOkabap6jc60St4kbmfU/8yk2un+WP/MqRhfCySWysI0JjIfcY1GlJcUYdprB0G4TxPiCa3hrBJ1zDbcvB01iLlc8Sud8a8tdeWp++vxigAdQvgNfJPx7tdAjTaPDKnl4JSa3D94gmR7Xu/0v8+VK5tN9ueYHUf8Aq/ztTAMwCroXiJE91D8kmPfTlxQDswFURIgQI57d1vlTRacRoRqTGo3iY/pd6csTYy2gJ5gmSBvPMvp8eXOkA2Egx3RptoD/APHtzrSWydIBj9kc4/8AK1+HOlQR95fGcy/GO0PwrdqJ+yNPFDpvvn8ppAaXCeg9FB/Dsff7qecPhlW1KqqmYICxqJH3V+VNy31H2wORJKHb0fy5DnRWH7PdWUtGsHePKTFNCBc/eb94/P5Ut2kULiLo7RvX8hWXL0Ak7ASfdrVDIB0947nvG2D3bWh9efvmBUXxbH6Pb5Elojl3oA+fxofieNm69ydHJaYnU848ADEf3Vpbi5ESTmV5AiRlOs5vI6R+dYS38jpjpcBB1iFOhWAD6Vv6WFQK0azvI3gaEeXiDRPEEGn87Ammy4pyqrCROnp+Y/nSlFpovLFwk1/0cbQUNOoCgLJ1Hn3lHzAo1X08vHcfEafjTPhMGWlrbHMSfZ33+7ufdmrb3nSSRrzZDlPvA+RFZyipM6sOXJihfaE2bOygbli35D8afMfARUUbkDb+eQFNWGuKboYbgKNFQa76jMBuRr5UXjbgzEy0LmOyjUnKPtH4U3B2jKGeKTb8hGB1X1Yn3cqIvL3SANTAGn3tKH4Y0IBDn+r/ANVGowJnXuy32fQTDEiJn3Vlwk5Hd/IxxxfmiedC+jilO1ud/wCyqkzAXSSPGpKMDbG1tP4F/So10Bx5Nt1JmWzr6HSffAPvqWLrXZCKo8TLJuQj9Atn/Np/CP0rf0C2NkT+EfpREVhFXxRlbKa6ZdDThbs247G4ZUkZiDrKmfDkfD0rKtXiygoJAOo39DWVk4SvTOiOWFfKNsExlzvnSe4d5++vkdfdSCXP7tANDp/ouX51rFAliQJ7pHLfOp5keFIdieSn/Z5/1q2OcJDCPLlpG3pa/nWhioJ22kbcv/arDYbfL6ezp+PmaFRTPs+Ond/XSgB3wxI320jX8soigX3OhGv3T+HcrvCgLJKgHx0/Khvo7HUKN/BKACLJj7JHu/DS3/Otdtc5QR566f7HlQYwrfdH+x6+FKLZb7oP8H/DSGOGGRm1LsAPMj5qNIrjHzOmadtJ/Iev4UnhbZVpKj1lZ/ACt4myWaQBtGuXx8waYCSEk7Hb9r8h4c6WdmAMZtD+3+lI/RG00XzHd/4a6OGb7qnx9jxn7lIAqwW1hmnWPbHP03p0u4hmtaghpEiCPhqNPfTLh8PB7wEbyMh9JGTX1o9roKFdXk7tHzA5elAjBcIG7aeBfb+Lf9R4V12reLczvc/46Qt2ySPZA9V8/wDy/OiPopjULp+0P+X+mwpAcanckgeb/wDMpwwbAKRB5aySPTV2IO9CLhTHIb6SDof6m/uovD28qmZk+YjSdtBQFjNjbn1r+o+Qpr6U4rLhbgBguMg/rb/hRePf61vX8hUP6ZcSzutsGQvtevOfdFKcqRrihylRCrahTlPunYDxP5jw91bw5yPBEbwPwIPn8iBW8WczSDr7R/L9SPf40lcv9osfb0A+Wn867eE5s6IrVPtdBOKbMRGxEL5+J8o29Z8KzEEAgeGp93h4GdPdSOGxkHXYTHrMSPMnUjnFKAFjO8t+A8fD31PHj0WsiyKpdsRGCYeyYHhEg+7Uqfd6GuMXirmisAQDJE5tB5OJAp3Y6U0cQvkll30AAidzqROxqYyUns1y4njh8WdcHsqxLtvq0QY5tyJ8h766bBqSQDAZwvstsokzv+dKpw5QmbSPRhpvsCeQXnzrvDcPViF3gZjoSO9r94HaOVXfmzBRk6jx2FYbhlmd9B5f3ijbFlcwA7tszP7RHLzj2onzMClMFwi3bGZgJ322A33J/LlQV2y1x2nQDvgbaGAZP2BsY3OsCaiO32b5HxSuJK+hOJyYldYVlNsAnly9TmGpMDkPKzFHpVQ3LvZ3EYGNABy19oenOrY4ff7S2jg6MAfjWmOV2jn9Ri4pSFwo8q32PpXapSgsHxrY5NDRxZO6PX8jWV1x5lRRmdQZGhIHI+NZUhxDr/Rew4KkNB37x8ZoZOguFDZgjT4528I8aysoYk2uhf8AxTw/g/8A7jfrXVvovYXYN/ETW6ymI6PRyz4N/Ea2vR2z4N/Ea1WUAYejtnwb+I1sdHbXg38RrKygDf8Ai/a8G/iNbHALXgf4qysoA3/gG14H41r/AADa8D/EaysoAz/ANrwPxrP8AWvBvjWVlAGv8X7X7X8RrX+Ltrxf+I1lZQB0OA2xzf8AiNbHBk+8/wDFWVlMBk4v0Ru3GdrVxFLRGYExoATpuaiI6nMTlIOJtFiSScrczNZWVLVlRm47QknUpfEn6RZ1/Zf3Ck73UdfJBGItD+q1ZWUlFJlyzSkqZ0OpLEZcrYiyT45W5T8d+fxpO31HYlYjE2tBHsv/ACKysp0S5thI6m8TGuIsn+q/z/WaFbqLvl8xxFqJn2WrdZS4or3Z/YTiOpnEMuX6RaiR9lttJj+eQozBdUl5GYm9bMn7rVlZUSxxo0j6nInaYQ3VjfLd69ayjYANOg5k6b+XhvFcHqsuypF22IJMQ32hB9SfEya1WU/biT/IybdmYvqsvusC9aBgAEqxAKmQY5n1qR9GujuIw1spcuI+sqRmG+8yNSTrWVlXGKXRE8sp/wCQ8fRH/Z+J/SkRwNB/mrXw/wCmsrKuzMB4r0Rt3gPqrIIOhg7a6aCsrKyppfQ+TP/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26" name="Picture 2" descr="colour2[1]"/>
          <p:cNvPicPr>
            <a:picLocks noChangeAspect="1" noChangeArrowheads="1"/>
          </p:cNvPicPr>
          <p:nvPr/>
        </p:nvPicPr>
        <p:blipFill>
          <a:blip r:embed="rId2"/>
          <a:srcRect/>
          <a:stretch>
            <a:fillRect/>
          </a:stretch>
        </p:blipFill>
        <p:spPr bwMode="auto">
          <a:xfrm>
            <a:off x="6215074" y="428604"/>
            <a:ext cx="2159292" cy="2071702"/>
          </a:xfrm>
          <a:prstGeom prst="rect">
            <a:avLst/>
          </a:prstGeom>
          <a:noFill/>
          <a:ln w="9525" algn="in">
            <a:noFill/>
            <a:miter lim="800000"/>
            <a:headEnd/>
            <a:tailEnd/>
          </a:ln>
          <a:effectLst/>
        </p:spPr>
      </p:pic>
      <p:sp>
        <p:nvSpPr>
          <p:cNvPr id="8" name="TextBox 7"/>
          <p:cNvSpPr txBox="1"/>
          <p:nvPr/>
        </p:nvSpPr>
        <p:spPr>
          <a:xfrm>
            <a:off x="428596" y="1946662"/>
            <a:ext cx="5214974" cy="1107996"/>
          </a:xfrm>
          <a:prstGeom prst="rect">
            <a:avLst/>
          </a:prstGeom>
          <a:noFill/>
        </p:spPr>
        <p:txBody>
          <a:bodyPr wrap="square" rtlCol="0">
            <a:spAutoFit/>
          </a:bodyPr>
          <a:lstStyle/>
          <a:p>
            <a:r>
              <a:rPr lang="en-GB" sz="1100" b="1" dirty="0" smtClean="0">
                <a:solidFill>
                  <a:schemeClr val="accent1"/>
                </a:solidFill>
                <a:latin typeface="Comic Sans MS" pitchFamily="66" charset="0"/>
              </a:rPr>
              <a:t>Harmony</a:t>
            </a:r>
            <a:endParaRPr lang="en-GB" sz="1100" dirty="0" smtClean="0">
              <a:solidFill>
                <a:schemeClr val="accent1"/>
              </a:solidFill>
              <a:latin typeface="Comic Sans MS" pitchFamily="66" charset="0"/>
            </a:endParaRPr>
          </a:p>
          <a:p>
            <a:r>
              <a:rPr lang="en-GB" sz="1100" dirty="0" smtClean="0">
                <a:solidFill>
                  <a:schemeClr val="accent2"/>
                </a:solidFill>
                <a:latin typeface="Comic Sans MS" pitchFamily="66" charset="0"/>
              </a:rPr>
              <a:t>· This is where parts of a design </a:t>
            </a:r>
            <a:r>
              <a:rPr lang="en-GB" sz="1100" b="1" dirty="0" smtClean="0">
                <a:solidFill>
                  <a:schemeClr val="accent2"/>
                </a:solidFill>
                <a:latin typeface="Comic Sans MS" pitchFamily="66" charset="0"/>
              </a:rPr>
              <a:t>work well together </a:t>
            </a:r>
            <a:r>
              <a:rPr lang="en-GB" sz="1100" dirty="0" smtClean="0">
                <a:solidFill>
                  <a:schemeClr val="accent2"/>
                </a:solidFill>
                <a:latin typeface="Comic Sans MS" pitchFamily="66" charset="0"/>
              </a:rPr>
              <a:t>or the design fits in with a specific environment</a:t>
            </a:r>
          </a:p>
          <a:p>
            <a:r>
              <a:rPr lang="en-GB" sz="1100" dirty="0" smtClean="0">
                <a:solidFill>
                  <a:schemeClr val="accent2"/>
                </a:solidFill>
                <a:latin typeface="Comic Sans MS" pitchFamily="66" charset="0"/>
              </a:rPr>
              <a:t>· It creates a sense of peace of relaxation.</a:t>
            </a:r>
          </a:p>
          <a:p>
            <a:r>
              <a:rPr lang="en-GB" sz="1100" dirty="0" smtClean="0">
                <a:solidFill>
                  <a:schemeClr val="accent2"/>
                </a:solidFill>
                <a:latin typeface="Comic Sans MS" pitchFamily="66" charset="0"/>
              </a:rPr>
              <a:t>· Simples shapes and colours that work well </a:t>
            </a:r>
            <a:br>
              <a:rPr lang="en-GB" sz="1100" dirty="0" smtClean="0">
                <a:solidFill>
                  <a:schemeClr val="accent2"/>
                </a:solidFill>
                <a:latin typeface="Comic Sans MS" pitchFamily="66" charset="0"/>
              </a:rPr>
            </a:br>
            <a:r>
              <a:rPr lang="en-GB" sz="1100" dirty="0" smtClean="0">
                <a:solidFill>
                  <a:schemeClr val="accent2"/>
                </a:solidFill>
                <a:latin typeface="Comic Sans MS" pitchFamily="66" charset="0"/>
              </a:rPr>
              <a:t>together should be used to achieve this.</a:t>
            </a:r>
          </a:p>
        </p:txBody>
      </p:sp>
      <p:sp>
        <p:nvSpPr>
          <p:cNvPr id="9" name="TextBox 8"/>
          <p:cNvSpPr txBox="1"/>
          <p:nvPr/>
        </p:nvSpPr>
        <p:spPr>
          <a:xfrm>
            <a:off x="428596" y="3062493"/>
            <a:ext cx="5429288" cy="769441"/>
          </a:xfrm>
          <a:prstGeom prst="rect">
            <a:avLst/>
          </a:prstGeom>
          <a:noFill/>
        </p:spPr>
        <p:txBody>
          <a:bodyPr wrap="square" rtlCol="0">
            <a:spAutoFit/>
          </a:bodyPr>
          <a:lstStyle/>
          <a:p>
            <a:r>
              <a:rPr lang="en-GB" sz="1100" b="1" dirty="0" smtClean="0">
                <a:solidFill>
                  <a:schemeClr val="accent1"/>
                </a:solidFill>
                <a:latin typeface="Comic Sans MS" pitchFamily="66" charset="0"/>
              </a:rPr>
              <a:t>Texture</a:t>
            </a:r>
            <a:endParaRPr lang="en-GB" sz="1100" dirty="0" smtClean="0">
              <a:solidFill>
                <a:schemeClr val="accent1"/>
              </a:solidFill>
              <a:latin typeface="Comic Sans MS" pitchFamily="66" charset="0"/>
            </a:endParaRPr>
          </a:p>
          <a:p>
            <a:r>
              <a:rPr lang="en-GB" sz="1100" dirty="0" smtClean="0">
                <a:solidFill>
                  <a:schemeClr val="accent2"/>
                </a:solidFill>
                <a:latin typeface="Comic Sans MS" pitchFamily="66" charset="0"/>
              </a:rPr>
              <a:t>· Different textures can makes designs look more stylish or interesting. Effects such as glass,  concrete, wood grain, hard, soft, glossy (shine), matt (flat dull colour) and so on.</a:t>
            </a:r>
          </a:p>
        </p:txBody>
      </p:sp>
      <p:sp>
        <p:nvSpPr>
          <p:cNvPr id="10" name="TextBox 9"/>
          <p:cNvSpPr txBox="1"/>
          <p:nvPr/>
        </p:nvSpPr>
        <p:spPr>
          <a:xfrm>
            <a:off x="428596" y="3839769"/>
            <a:ext cx="5715040" cy="938719"/>
          </a:xfrm>
          <a:prstGeom prst="rect">
            <a:avLst/>
          </a:prstGeom>
          <a:noFill/>
        </p:spPr>
        <p:txBody>
          <a:bodyPr wrap="square" rtlCol="0">
            <a:spAutoFit/>
          </a:bodyPr>
          <a:lstStyle/>
          <a:p>
            <a:r>
              <a:rPr lang="en-GB" sz="1100" b="1" dirty="0" smtClean="0">
                <a:solidFill>
                  <a:schemeClr val="accent1"/>
                </a:solidFill>
                <a:latin typeface="Comic Sans MS" pitchFamily="66" charset="0"/>
              </a:rPr>
              <a:t>Contrast</a:t>
            </a:r>
            <a:endParaRPr lang="en-GB" sz="1100" dirty="0" smtClean="0">
              <a:solidFill>
                <a:schemeClr val="accent1"/>
              </a:solidFill>
              <a:latin typeface="Comic Sans MS" pitchFamily="66" charset="0"/>
            </a:endParaRPr>
          </a:p>
          <a:p>
            <a:r>
              <a:rPr lang="en-GB" sz="1100" dirty="0" smtClean="0">
                <a:solidFill>
                  <a:schemeClr val="accent2"/>
                </a:solidFill>
                <a:latin typeface="Comic Sans MS" pitchFamily="66" charset="0"/>
              </a:rPr>
              <a:t>· The </a:t>
            </a:r>
            <a:r>
              <a:rPr lang="en-GB" sz="1100" b="1" dirty="0" smtClean="0">
                <a:solidFill>
                  <a:schemeClr val="accent2"/>
                </a:solidFill>
                <a:latin typeface="Comic Sans MS" pitchFamily="66" charset="0"/>
              </a:rPr>
              <a:t>opposite of </a:t>
            </a:r>
            <a:r>
              <a:rPr lang="en-GB" sz="1100" b="1" dirty="0" smtClean="0">
                <a:solidFill>
                  <a:schemeClr val="accent1"/>
                </a:solidFill>
                <a:latin typeface="Comic Sans MS" pitchFamily="66" charset="0"/>
              </a:rPr>
              <a:t>harmony</a:t>
            </a:r>
            <a:r>
              <a:rPr lang="en-GB" sz="1100" b="1" dirty="0" smtClean="0">
                <a:solidFill>
                  <a:schemeClr val="accent2"/>
                </a:solidFill>
                <a:latin typeface="Comic Sans MS" pitchFamily="66" charset="0"/>
              </a:rPr>
              <a:t> </a:t>
            </a:r>
            <a:r>
              <a:rPr lang="en-GB" sz="1100" dirty="0" smtClean="0">
                <a:solidFill>
                  <a:schemeClr val="accent2"/>
                </a:solidFill>
                <a:latin typeface="Comic Sans MS" pitchFamily="66" charset="0"/>
              </a:rPr>
              <a:t>where designs are made to stand out and be bold. </a:t>
            </a:r>
          </a:p>
          <a:p>
            <a:r>
              <a:rPr lang="en-GB" sz="1100" dirty="0" smtClean="0">
                <a:solidFill>
                  <a:schemeClr val="accent2"/>
                </a:solidFill>
                <a:latin typeface="Comic Sans MS" pitchFamily="66" charset="0"/>
              </a:rPr>
              <a:t>· This can sometimes make a design more </a:t>
            </a:r>
            <a:r>
              <a:rPr lang="en-GB" sz="1100" b="1" dirty="0" smtClean="0">
                <a:solidFill>
                  <a:schemeClr val="accent2"/>
                </a:solidFill>
                <a:latin typeface="Comic Sans MS" pitchFamily="66" charset="0"/>
              </a:rPr>
              <a:t>eye-catching</a:t>
            </a:r>
            <a:r>
              <a:rPr lang="en-GB" sz="1100" dirty="0" smtClean="0">
                <a:solidFill>
                  <a:schemeClr val="accent2"/>
                </a:solidFill>
                <a:latin typeface="Comic Sans MS" pitchFamily="66" charset="0"/>
              </a:rPr>
              <a:t>.</a:t>
            </a:r>
          </a:p>
          <a:p>
            <a:r>
              <a:rPr lang="en-GB" sz="1100" dirty="0" smtClean="0">
                <a:solidFill>
                  <a:schemeClr val="accent2"/>
                </a:solidFill>
                <a:latin typeface="Comic Sans MS" pitchFamily="66" charset="0"/>
              </a:rPr>
              <a:t>· Contrast can be created using</a:t>
            </a:r>
            <a:r>
              <a:rPr lang="en-GB" sz="1100" b="1" dirty="0" smtClean="0">
                <a:solidFill>
                  <a:schemeClr val="accent2"/>
                </a:solidFill>
                <a:latin typeface="Comic Sans MS" pitchFamily="66" charset="0"/>
              </a:rPr>
              <a:t> </a:t>
            </a:r>
            <a:r>
              <a:rPr lang="en-GB" sz="1100" dirty="0" smtClean="0">
                <a:solidFill>
                  <a:schemeClr val="accent2"/>
                </a:solidFill>
                <a:latin typeface="Comic Sans MS" pitchFamily="66" charset="0"/>
              </a:rPr>
              <a:t>colours which are opposite each other on the colour wheel, circle and square shapes in a design, large and small, etc.</a:t>
            </a:r>
          </a:p>
        </p:txBody>
      </p:sp>
      <p:pic>
        <p:nvPicPr>
          <p:cNvPr id="1028" name="Picture 4" descr="09307384[1]"/>
          <p:cNvPicPr>
            <a:picLocks noChangeAspect="1" noChangeArrowheads="1"/>
          </p:cNvPicPr>
          <p:nvPr/>
        </p:nvPicPr>
        <p:blipFill>
          <a:blip r:embed="rId3"/>
          <a:srcRect/>
          <a:stretch>
            <a:fillRect/>
          </a:stretch>
        </p:blipFill>
        <p:spPr bwMode="auto">
          <a:xfrm>
            <a:off x="6429388" y="2571744"/>
            <a:ext cx="1677987" cy="1677987"/>
          </a:xfrm>
          <a:prstGeom prst="rect">
            <a:avLst/>
          </a:prstGeom>
          <a:noFill/>
          <a:ln w="19050" algn="in">
            <a:solidFill>
              <a:srgbClr val="000000"/>
            </a:solidFill>
            <a:miter lim="800000"/>
            <a:headEnd/>
            <a:tailEnd/>
          </a:ln>
          <a:effectLst/>
        </p:spPr>
      </p:pic>
      <p:sp>
        <p:nvSpPr>
          <p:cNvPr id="12" name="TextBox 11"/>
          <p:cNvSpPr txBox="1"/>
          <p:nvPr/>
        </p:nvSpPr>
        <p:spPr>
          <a:xfrm>
            <a:off x="428596" y="4786322"/>
            <a:ext cx="5357850" cy="1107996"/>
          </a:xfrm>
          <a:prstGeom prst="rect">
            <a:avLst/>
          </a:prstGeom>
          <a:noFill/>
        </p:spPr>
        <p:txBody>
          <a:bodyPr wrap="square" rtlCol="0">
            <a:spAutoFit/>
          </a:bodyPr>
          <a:lstStyle/>
          <a:p>
            <a:r>
              <a:rPr lang="en-GB" sz="1100" b="1" dirty="0" smtClean="0">
                <a:solidFill>
                  <a:schemeClr val="accent1"/>
                </a:solidFill>
                <a:latin typeface="Comic Sans MS" pitchFamily="66" charset="0"/>
              </a:rPr>
              <a:t>Proportion</a:t>
            </a:r>
            <a:endParaRPr lang="en-GB" sz="1100" dirty="0" smtClean="0">
              <a:solidFill>
                <a:schemeClr val="accent1"/>
              </a:solidFill>
              <a:latin typeface="Comic Sans MS" pitchFamily="66" charset="0"/>
            </a:endParaRPr>
          </a:p>
          <a:p>
            <a:r>
              <a:rPr lang="en-GB" sz="1100" dirty="0" smtClean="0">
                <a:solidFill>
                  <a:schemeClr val="accent2"/>
                </a:solidFill>
                <a:latin typeface="Comic Sans MS" pitchFamily="66" charset="0"/>
              </a:rPr>
              <a:t>· Small changes to the proportion of a shape can make it look more elegant, classy, stable or sleek.</a:t>
            </a:r>
          </a:p>
          <a:p>
            <a:r>
              <a:rPr lang="en-GB" sz="1100" dirty="0" smtClean="0">
                <a:solidFill>
                  <a:schemeClr val="accent2"/>
                </a:solidFill>
                <a:latin typeface="Comic Sans MS" pitchFamily="66" charset="0"/>
              </a:rPr>
              <a:t>· This example of a 1980’s BMW 3 series and a modern 2007 BMW 3 series shows how simple changes to shape can make designs more </a:t>
            </a:r>
            <a:br>
              <a:rPr lang="en-GB" sz="1100" dirty="0" smtClean="0">
                <a:solidFill>
                  <a:schemeClr val="accent2"/>
                </a:solidFill>
                <a:latin typeface="Comic Sans MS" pitchFamily="66" charset="0"/>
              </a:rPr>
            </a:br>
            <a:r>
              <a:rPr lang="en-GB" sz="1100" dirty="0" smtClean="0">
                <a:solidFill>
                  <a:schemeClr val="accent2"/>
                </a:solidFill>
                <a:latin typeface="Comic Sans MS" pitchFamily="66" charset="0"/>
              </a:rPr>
              <a:t>modern, sleek and elegant. </a:t>
            </a:r>
          </a:p>
        </p:txBody>
      </p:sp>
      <p:grpSp>
        <p:nvGrpSpPr>
          <p:cNvPr id="1029" name="Group 5"/>
          <p:cNvGrpSpPr>
            <a:grpSpLocks/>
          </p:cNvGrpSpPr>
          <p:nvPr/>
        </p:nvGrpSpPr>
        <p:grpSpPr bwMode="auto">
          <a:xfrm>
            <a:off x="5672166" y="4500570"/>
            <a:ext cx="2971800" cy="1841500"/>
            <a:chOff x="114575775" y="112680150"/>
            <a:chExt cx="2971776" cy="1841455"/>
          </a:xfrm>
        </p:grpSpPr>
        <p:pic>
          <p:nvPicPr>
            <p:cNvPr id="1030" name="Picture 6" descr="323i[1]"/>
            <p:cNvPicPr>
              <a:picLocks noChangeAspect="1" noChangeArrowheads="1"/>
            </p:cNvPicPr>
            <p:nvPr/>
          </p:nvPicPr>
          <p:blipFill>
            <a:blip r:embed="rId4"/>
            <a:srcRect/>
            <a:stretch>
              <a:fillRect/>
            </a:stretch>
          </p:blipFill>
          <p:spPr bwMode="auto">
            <a:xfrm>
              <a:off x="114575775" y="113544150"/>
              <a:ext cx="1728000" cy="977455"/>
            </a:xfrm>
            <a:prstGeom prst="rect">
              <a:avLst/>
            </a:prstGeom>
            <a:noFill/>
            <a:ln w="19050" algn="in">
              <a:solidFill>
                <a:srgbClr val="000000"/>
              </a:solidFill>
              <a:miter lim="800000"/>
              <a:headEnd/>
              <a:tailEnd/>
            </a:ln>
            <a:effectLst/>
          </p:spPr>
        </p:pic>
        <p:pic>
          <p:nvPicPr>
            <p:cNvPr id="1031" name="Picture 7" descr="07_BMW_3SeriesCoupe_28[1]"/>
            <p:cNvPicPr>
              <a:picLocks noChangeAspect="1" noChangeArrowheads="1"/>
            </p:cNvPicPr>
            <p:nvPr/>
          </p:nvPicPr>
          <p:blipFill>
            <a:blip r:embed="rId5"/>
            <a:srcRect t="14873" r="7408" b="10764"/>
            <a:stretch>
              <a:fillRect/>
            </a:stretch>
          </p:blipFill>
          <p:spPr bwMode="auto">
            <a:xfrm>
              <a:off x="115871775" y="112680150"/>
              <a:ext cx="1675776" cy="961654"/>
            </a:xfrm>
            <a:prstGeom prst="rect">
              <a:avLst/>
            </a:prstGeom>
            <a:noFill/>
            <a:ln w="19050" algn="in">
              <a:solidFill>
                <a:srgbClr val="000000"/>
              </a:solidFill>
              <a:miter lim="800000"/>
              <a:headEnd/>
              <a:tailEnd/>
            </a:ln>
            <a:effectLst/>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405450"/>
            <a:ext cx="7715304" cy="523220"/>
          </a:xfrm>
          <a:prstGeom prst="rect">
            <a:avLst/>
          </a:prstGeom>
          <a:noFill/>
        </p:spPr>
        <p:txBody>
          <a:bodyPr wrap="square" rtlCol="0">
            <a:spAutoFit/>
          </a:bodyPr>
          <a:lstStyle/>
          <a:p>
            <a:r>
              <a:rPr lang="en-GB" sz="2800" b="1" u="sng" dirty="0" smtClean="0">
                <a:solidFill>
                  <a:schemeClr val="accent1"/>
                </a:solidFill>
                <a:latin typeface="Comic Sans MS" pitchFamily="66" charset="0"/>
              </a:rPr>
              <a:t>Safety</a:t>
            </a:r>
            <a:endParaRPr lang="en-GB" sz="2800" b="1" u="sng" dirty="0">
              <a:solidFill>
                <a:schemeClr val="accent1"/>
              </a:solidFill>
              <a:latin typeface="Comic Sans MS" pitchFamily="66" charset="0"/>
            </a:endParaRPr>
          </a:p>
        </p:txBody>
      </p:sp>
      <p:sp>
        <p:nvSpPr>
          <p:cNvPr id="3" name="Text Box 5"/>
          <p:cNvSpPr txBox="1">
            <a:spLocks noChangeArrowheads="1"/>
          </p:cNvSpPr>
          <p:nvPr/>
        </p:nvSpPr>
        <p:spPr bwMode="auto">
          <a:xfrm>
            <a:off x="500034" y="1214422"/>
            <a:ext cx="8143932" cy="1954381"/>
          </a:xfrm>
          <a:prstGeom prst="rect">
            <a:avLst/>
          </a:prstGeom>
          <a:noFill/>
          <a:ln w="9525">
            <a:noFill/>
            <a:miter lim="800000"/>
            <a:headEnd/>
            <a:tailEnd/>
          </a:ln>
        </p:spPr>
        <p:txBody>
          <a:bodyPr wrap="square">
            <a:spAutoFit/>
          </a:bodyPr>
          <a:lstStyle/>
          <a:p>
            <a:r>
              <a:rPr lang="en-GB" sz="1100" dirty="0" smtClean="0">
                <a:solidFill>
                  <a:schemeClr val="accent1"/>
                </a:solidFill>
                <a:latin typeface="Comic Sans MS" pitchFamily="66" charset="0"/>
              </a:rPr>
              <a:t>Why is safety important?</a:t>
            </a:r>
          </a:p>
          <a:p>
            <a:endParaRPr lang="en-GB" sz="1100" dirty="0" smtClean="0">
              <a:solidFill>
                <a:schemeClr val="accent1"/>
              </a:solidFill>
              <a:latin typeface="Comic Sans MS" pitchFamily="66" charset="0"/>
            </a:endParaRPr>
          </a:p>
          <a:p>
            <a:r>
              <a:rPr lang="en-GB" sz="1100" dirty="0" smtClean="0">
                <a:solidFill>
                  <a:schemeClr val="accent6">
                    <a:lumMod val="75000"/>
                  </a:schemeClr>
                </a:solidFill>
                <a:latin typeface="Comic Sans MS" pitchFamily="66" charset="0"/>
              </a:rPr>
              <a:t>Unsafe products have the potential to cause harm through injury and legislation forbids or restricts their sale. All</a:t>
            </a:r>
          </a:p>
          <a:p>
            <a:r>
              <a:rPr lang="en-GB" sz="1100" dirty="0" smtClean="0">
                <a:solidFill>
                  <a:schemeClr val="accent6">
                    <a:lumMod val="75000"/>
                  </a:schemeClr>
                </a:solidFill>
                <a:latin typeface="Comic Sans MS" pitchFamily="66" charset="0"/>
              </a:rPr>
              <a:t>products are required by law, to meet safety standards, and cannot be sold if they do not meet those standards.</a:t>
            </a:r>
          </a:p>
          <a:p>
            <a:r>
              <a:rPr lang="en-GB" sz="1100" dirty="0" smtClean="0">
                <a:solidFill>
                  <a:schemeClr val="accent6">
                    <a:lumMod val="75000"/>
                  </a:schemeClr>
                </a:solidFill>
                <a:latin typeface="Comic Sans MS" pitchFamily="66" charset="0"/>
              </a:rPr>
              <a:t>Products will often display symbols to show compliance with safety legislation. If, after being sold, a product is</a:t>
            </a:r>
          </a:p>
          <a:p>
            <a:r>
              <a:rPr lang="en-GB" sz="1100" dirty="0" smtClean="0">
                <a:solidFill>
                  <a:schemeClr val="accent6">
                    <a:lumMod val="75000"/>
                  </a:schemeClr>
                </a:solidFill>
                <a:latin typeface="Comic Sans MS" pitchFamily="66" charset="0"/>
              </a:rPr>
              <a:t>found to be unsafe, the product would be recalled and some form of compensation made to the consumer. Recalling</a:t>
            </a:r>
          </a:p>
          <a:p>
            <a:r>
              <a:rPr lang="en-GB" sz="1100" dirty="0" smtClean="0">
                <a:solidFill>
                  <a:schemeClr val="accent6">
                    <a:lumMod val="75000"/>
                  </a:schemeClr>
                </a:solidFill>
                <a:latin typeface="Comic Sans MS" pitchFamily="66" charset="0"/>
              </a:rPr>
              <a:t>a product is very expensive for a company to do.</a:t>
            </a:r>
          </a:p>
          <a:p>
            <a:r>
              <a:rPr lang="en-GB" sz="1100" dirty="0" smtClean="0">
                <a:solidFill>
                  <a:schemeClr val="accent6">
                    <a:lumMod val="75000"/>
                  </a:schemeClr>
                </a:solidFill>
                <a:latin typeface="Comic Sans MS" pitchFamily="66" charset="0"/>
              </a:rPr>
              <a:t>Safety is also seen as a major selling point for many products. For example, cars are often advertised by</a:t>
            </a:r>
          </a:p>
          <a:p>
            <a:r>
              <a:rPr lang="en-GB" sz="1100" dirty="0" smtClean="0">
                <a:solidFill>
                  <a:schemeClr val="accent6">
                    <a:lumMod val="75000"/>
                  </a:schemeClr>
                </a:solidFill>
                <a:latin typeface="Comic Sans MS" pitchFamily="66" charset="0"/>
              </a:rPr>
              <a:t>highlighting their safety features. A consumer is more likely to buy a product which has additional safety features.</a:t>
            </a:r>
          </a:p>
          <a:p>
            <a:r>
              <a:rPr lang="en-GB" sz="1100" dirty="0" smtClean="0">
                <a:solidFill>
                  <a:schemeClr val="accent6">
                    <a:lumMod val="75000"/>
                  </a:schemeClr>
                </a:solidFill>
                <a:latin typeface="Comic Sans MS" pitchFamily="66" charset="0"/>
              </a:rPr>
              <a:t>Many products are created to fulfil a specific safety need. For example child seats for cars, or bicycle helmets are</a:t>
            </a:r>
          </a:p>
          <a:p>
            <a:r>
              <a:rPr lang="en-GB" sz="1100" dirty="0" smtClean="0">
                <a:solidFill>
                  <a:schemeClr val="accent6">
                    <a:lumMod val="75000"/>
                  </a:schemeClr>
                </a:solidFill>
                <a:latin typeface="Comic Sans MS" pitchFamily="66" charset="0"/>
              </a:rPr>
              <a:t>created to protect the user in the case of an accident. Designing safety products is an example of niche marketing.</a:t>
            </a:r>
            <a:endParaRPr lang="en-GB" sz="1100" dirty="0">
              <a:solidFill>
                <a:schemeClr val="accent6">
                  <a:lumMod val="75000"/>
                </a:schemeClr>
              </a:solidFill>
              <a:latin typeface="Comic Sans MS" pitchFamily="66" charset="0"/>
            </a:endParaRPr>
          </a:p>
        </p:txBody>
      </p:sp>
      <p:sp>
        <p:nvSpPr>
          <p:cNvPr id="4" name="TextBox 3"/>
          <p:cNvSpPr txBox="1"/>
          <p:nvPr/>
        </p:nvSpPr>
        <p:spPr>
          <a:xfrm>
            <a:off x="500034" y="3286124"/>
            <a:ext cx="7786742" cy="1107996"/>
          </a:xfrm>
          <a:prstGeom prst="rect">
            <a:avLst/>
          </a:prstGeom>
          <a:noFill/>
        </p:spPr>
        <p:txBody>
          <a:bodyPr wrap="square" rtlCol="0">
            <a:spAutoFit/>
          </a:bodyPr>
          <a:lstStyle/>
          <a:p>
            <a:r>
              <a:rPr lang="en-GB" sz="1100" dirty="0" smtClean="0">
                <a:solidFill>
                  <a:schemeClr val="accent1"/>
                </a:solidFill>
                <a:latin typeface="Comic Sans MS" pitchFamily="66" charset="0"/>
              </a:rPr>
              <a:t>How can I research and evaluate product safety?</a:t>
            </a:r>
          </a:p>
          <a:p>
            <a:endParaRPr lang="en-GB" sz="1100" dirty="0" smtClean="0">
              <a:solidFill>
                <a:schemeClr val="accent1"/>
              </a:solidFill>
              <a:latin typeface="Comic Sans MS" pitchFamily="66" charset="0"/>
            </a:endParaRPr>
          </a:p>
          <a:p>
            <a:r>
              <a:rPr lang="en-GB" sz="1100" dirty="0" smtClean="0">
                <a:solidFill>
                  <a:schemeClr val="accent6">
                    <a:lumMod val="75000"/>
                  </a:schemeClr>
                </a:solidFill>
                <a:latin typeface="Comic Sans MS" pitchFamily="66" charset="0"/>
              </a:rPr>
              <a:t>All products sold must pass safety standards, and many will have symbols on them</a:t>
            </a:r>
          </a:p>
          <a:p>
            <a:r>
              <a:rPr lang="en-GB" sz="1100" dirty="0" smtClean="0">
                <a:solidFill>
                  <a:schemeClr val="accent6">
                    <a:lumMod val="75000"/>
                  </a:schemeClr>
                </a:solidFill>
                <a:latin typeface="Comic Sans MS" pitchFamily="66" charset="0"/>
              </a:rPr>
              <a:t>which show the consumer that they have been approved by the relevant organisation.</a:t>
            </a:r>
          </a:p>
          <a:p>
            <a:r>
              <a:rPr lang="en-GB" sz="1100" dirty="0" smtClean="0">
                <a:solidFill>
                  <a:schemeClr val="accent6">
                    <a:lumMod val="75000"/>
                  </a:schemeClr>
                </a:solidFill>
                <a:latin typeface="Comic Sans MS" pitchFamily="66" charset="0"/>
              </a:rPr>
              <a:t>These symbols are often found on a sticker or moulded onto a product, or printed in</a:t>
            </a:r>
          </a:p>
          <a:p>
            <a:r>
              <a:rPr lang="en-GB" sz="1100" dirty="0" smtClean="0">
                <a:solidFill>
                  <a:schemeClr val="accent6">
                    <a:lumMod val="75000"/>
                  </a:schemeClr>
                </a:solidFill>
                <a:latin typeface="Comic Sans MS" pitchFamily="66" charset="0"/>
              </a:rPr>
              <a:t>the product’s instructions.</a:t>
            </a:r>
            <a:endParaRPr lang="en-GB" sz="1100" dirty="0">
              <a:solidFill>
                <a:schemeClr val="accent6">
                  <a:lumMod val="75000"/>
                </a:schemeClr>
              </a:solidFill>
              <a:latin typeface="Comic Sans MS" pitchFamily="66" charset="0"/>
            </a:endParaRPr>
          </a:p>
        </p:txBody>
      </p:sp>
      <p:sp>
        <p:nvSpPr>
          <p:cNvPr id="5" name="TextBox 4"/>
          <p:cNvSpPr txBox="1"/>
          <p:nvPr/>
        </p:nvSpPr>
        <p:spPr>
          <a:xfrm>
            <a:off x="500034" y="4500570"/>
            <a:ext cx="6858048" cy="1785104"/>
          </a:xfrm>
          <a:prstGeom prst="rect">
            <a:avLst/>
          </a:prstGeom>
          <a:noFill/>
        </p:spPr>
        <p:txBody>
          <a:bodyPr wrap="square" rtlCol="0">
            <a:spAutoFit/>
          </a:bodyPr>
          <a:lstStyle/>
          <a:p>
            <a:r>
              <a:rPr lang="en-GB" sz="1100" b="1" dirty="0" smtClean="0">
                <a:solidFill>
                  <a:schemeClr val="accent1"/>
                </a:solidFill>
                <a:latin typeface="Comic Sans MS" pitchFamily="66" charset="0"/>
              </a:rPr>
              <a:t>British Standards Institute (BSI)</a:t>
            </a:r>
          </a:p>
          <a:p>
            <a:endParaRPr lang="en-GB" sz="1100" b="1" dirty="0" smtClean="0">
              <a:solidFill>
                <a:schemeClr val="accent1"/>
              </a:solidFill>
              <a:latin typeface="Comic Sans MS" pitchFamily="66" charset="0"/>
            </a:endParaRPr>
          </a:p>
          <a:p>
            <a:r>
              <a:rPr lang="en-GB" sz="1100" dirty="0" smtClean="0">
                <a:solidFill>
                  <a:schemeClr val="accent6">
                    <a:lumMod val="75000"/>
                  </a:schemeClr>
                </a:solidFill>
                <a:latin typeface="Comic Sans MS" pitchFamily="66" charset="0"/>
              </a:rPr>
              <a:t>The BSI set and check standards for all products sold in</a:t>
            </a:r>
          </a:p>
          <a:p>
            <a:r>
              <a:rPr lang="en-GB" sz="1100" dirty="0" smtClean="0">
                <a:solidFill>
                  <a:schemeClr val="accent6">
                    <a:lumMod val="75000"/>
                  </a:schemeClr>
                </a:solidFill>
                <a:latin typeface="Comic Sans MS" pitchFamily="66" charset="0"/>
              </a:rPr>
              <a:t>Britain. Products which meet the standards are awarded</a:t>
            </a:r>
          </a:p>
          <a:p>
            <a:r>
              <a:rPr lang="en-GB" sz="1100" dirty="0" smtClean="0">
                <a:solidFill>
                  <a:schemeClr val="accent6">
                    <a:lumMod val="75000"/>
                  </a:schemeClr>
                </a:solidFill>
                <a:latin typeface="Comic Sans MS" pitchFamily="66" charset="0"/>
              </a:rPr>
              <a:t>the BSI </a:t>
            </a:r>
            <a:r>
              <a:rPr lang="en-GB" sz="1100" dirty="0" err="1" smtClean="0">
                <a:solidFill>
                  <a:schemeClr val="accent6">
                    <a:lumMod val="75000"/>
                  </a:schemeClr>
                </a:solidFill>
                <a:latin typeface="Comic Sans MS" pitchFamily="66" charset="0"/>
              </a:rPr>
              <a:t>Kitemark</a:t>
            </a:r>
            <a:r>
              <a:rPr lang="en-GB" sz="1100" dirty="0" smtClean="0">
                <a:solidFill>
                  <a:schemeClr val="accent6">
                    <a:lumMod val="75000"/>
                  </a:schemeClr>
                </a:solidFill>
                <a:latin typeface="Comic Sans MS" pitchFamily="66" charset="0"/>
              </a:rPr>
              <a:t>.</a:t>
            </a:r>
          </a:p>
          <a:p>
            <a:endParaRPr lang="en-GB" sz="1100" dirty="0" smtClean="0">
              <a:latin typeface="Comic Sans MS" pitchFamily="66" charset="0"/>
            </a:endParaRPr>
          </a:p>
          <a:p>
            <a:r>
              <a:rPr lang="en-GB" sz="1100" b="1" dirty="0" smtClean="0">
                <a:solidFill>
                  <a:schemeClr val="accent1"/>
                </a:solidFill>
                <a:latin typeface="Comic Sans MS" pitchFamily="66" charset="0"/>
              </a:rPr>
              <a:t>European Community</a:t>
            </a:r>
          </a:p>
          <a:p>
            <a:endParaRPr lang="en-GB" sz="1100" b="1" dirty="0" smtClean="0">
              <a:solidFill>
                <a:schemeClr val="accent1"/>
              </a:solidFill>
              <a:latin typeface="Comic Sans MS" pitchFamily="66" charset="0"/>
            </a:endParaRPr>
          </a:p>
          <a:p>
            <a:r>
              <a:rPr lang="en-GB" sz="1100" dirty="0" smtClean="0">
                <a:solidFill>
                  <a:schemeClr val="accent6">
                    <a:lumMod val="75000"/>
                  </a:schemeClr>
                </a:solidFill>
                <a:latin typeface="Comic Sans MS" pitchFamily="66" charset="0"/>
              </a:rPr>
              <a:t>The CE symbol indicates that the product has met</a:t>
            </a:r>
          </a:p>
          <a:p>
            <a:r>
              <a:rPr lang="en-GB" sz="1100" dirty="0" smtClean="0">
                <a:solidFill>
                  <a:schemeClr val="accent6">
                    <a:lumMod val="75000"/>
                  </a:schemeClr>
                </a:solidFill>
                <a:latin typeface="Comic Sans MS" pitchFamily="66" charset="0"/>
              </a:rPr>
              <a:t>European regulations and can be sold across Europe.</a:t>
            </a:r>
            <a:endParaRPr lang="en-GB" sz="1100" dirty="0">
              <a:solidFill>
                <a:schemeClr val="accent6">
                  <a:lumMod val="75000"/>
                </a:schemeClr>
              </a:solidFill>
              <a:latin typeface="Comic Sans MS" pitchFamily="66" charset="0"/>
            </a:endParaRPr>
          </a:p>
        </p:txBody>
      </p:sp>
      <p:pic>
        <p:nvPicPr>
          <p:cNvPr id="6" name="Picture 5" descr="Kitemark.bmp"/>
          <p:cNvPicPr>
            <a:picLocks noChangeAspect="1"/>
          </p:cNvPicPr>
          <p:nvPr/>
        </p:nvPicPr>
        <p:blipFill>
          <a:blip r:embed="rId2"/>
          <a:stretch>
            <a:fillRect/>
          </a:stretch>
        </p:blipFill>
        <p:spPr>
          <a:xfrm>
            <a:off x="4572000" y="4286256"/>
            <a:ext cx="1214446" cy="1214446"/>
          </a:xfrm>
          <a:prstGeom prst="rect">
            <a:avLst/>
          </a:prstGeom>
        </p:spPr>
      </p:pic>
      <p:pic>
        <p:nvPicPr>
          <p:cNvPr id="7" name="Picture 6" descr="CE Symbol.bmp"/>
          <p:cNvPicPr>
            <a:picLocks noChangeAspect="1"/>
          </p:cNvPicPr>
          <p:nvPr/>
        </p:nvPicPr>
        <p:blipFill>
          <a:blip r:embed="rId3"/>
          <a:stretch>
            <a:fillRect/>
          </a:stretch>
        </p:blipFill>
        <p:spPr>
          <a:xfrm>
            <a:off x="5286380" y="5357826"/>
            <a:ext cx="1561943" cy="1095691"/>
          </a:xfrm>
          <a:prstGeom prst="rect">
            <a:avLst/>
          </a:prstGeom>
        </p:spPr>
      </p:pic>
      <p:sp>
        <p:nvSpPr>
          <p:cNvPr id="8" name="TextBox 7"/>
          <p:cNvSpPr txBox="1"/>
          <p:nvPr/>
        </p:nvSpPr>
        <p:spPr>
          <a:xfrm>
            <a:off x="5857884" y="4572008"/>
            <a:ext cx="1500198" cy="276999"/>
          </a:xfrm>
          <a:prstGeom prst="rect">
            <a:avLst/>
          </a:prstGeom>
          <a:noFill/>
        </p:spPr>
        <p:txBody>
          <a:bodyPr wrap="square" rtlCol="0">
            <a:spAutoFit/>
          </a:bodyPr>
          <a:lstStyle/>
          <a:p>
            <a:r>
              <a:rPr lang="en-GB" sz="1200" dirty="0" smtClean="0">
                <a:solidFill>
                  <a:schemeClr val="accent1"/>
                </a:solidFill>
                <a:latin typeface="Comic Sans MS" pitchFamily="66" charset="0"/>
              </a:rPr>
              <a:t>BSI </a:t>
            </a:r>
            <a:r>
              <a:rPr lang="en-GB" sz="1200" dirty="0" err="1" smtClean="0">
                <a:solidFill>
                  <a:schemeClr val="accent1"/>
                </a:solidFill>
                <a:latin typeface="Comic Sans MS" pitchFamily="66" charset="0"/>
              </a:rPr>
              <a:t>Kitemark</a:t>
            </a:r>
            <a:r>
              <a:rPr lang="en-GB" sz="1200" dirty="0" smtClean="0">
                <a:solidFill>
                  <a:schemeClr val="accent1"/>
                </a:solidFill>
                <a:latin typeface="Comic Sans MS" pitchFamily="66" charset="0"/>
              </a:rPr>
              <a:t>.</a:t>
            </a:r>
            <a:endParaRPr lang="en-GB" sz="1200" dirty="0">
              <a:solidFill>
                <a:schemeClr val="accent1"/>
              </a:solidFill>
            </a:endParaRPr>
          </a:p>
        </p:txBody>
      </p:sp>
      <p:sp>
        <p:nvSpPr>
          <p:cNvPr id="9" name="TextBox 8"/>
          <p:cNvSpPr txBox="1"/>
          <p:nvPr/>
        </p:nvSpPr>
        <p:spPr>
          <a:xfrm>
            <a:off x="6715140" y="5715016"/>
            <a:ext cx="1285884" cy="276999"/>
          </a:xfrm>
          <a:prstGeom prst="rect">
            <a:avLst/>
          </a:prstGeom>
          <a:noFill/>
        </p:spPr>
        <p:txBody>
          <a:bodyPr wrap="square" rtlCol="0">
            <a:spAutoFit/>
          </a:bodyPr>
          <a:lstStyle/>
          <a:p>
            <a:r>
              <a:rPr lang="en-GB" sz="1200" dirty="0" smtClean="0">
                <a:solidFill>
                  <a:schemeClr val="accent1"/>
                </a:solidFill>
                <a:latin typeface="Comic Sans MS" pitchFamily="66" charset="0"/>
              </a:rPr>
              <a:t>CE Symbol</a:t>
            </a:r>
            <a:endParaRPr lang="en-GB" sz="1200" dirty="0">
              <a:solidFill>
                <a:schemeClr val="accent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405450"/>
            <a:ext cx="7715304" cy="523220"/>
          </a:xfrm>
          <a:prstGeom prst="rect">
            <a:avLst/>
          </a:prstGeom>
          <a:noFill/>
        </p:spPr>
        <p:txBody>
          <a:bodyPr wrap="square" rtlCol="0">
            <a:spAutoFit/>
          </a:bodyPr>
          <a:lstStyle/>
          <a:p>
            <a:r>
              <a:rPr lang="en-GB" sz="2800" b="1" u="sng" dirty="0" smtClean="0">
                <a:solidFill>
                  <a:schemeClr val="accent1"/>
                </a:solidFill>
                <a:latin typeface="Comic Sans MS" pitchFamily="66" charset="0"/>
              </a:rPr>
              <a:t>Performance</a:t>
            </a:r>
            <a:endParaRPr lang="en-GB" sz="2800" b="1" u="sng" dirty="0">
              <a:solidFill>
                <a:schemeClr val="accent1"/>
              </a:solidFill>
              <a:latin typeface="Comic Sans MS" pitchFamily="66" charset="0"/>
            </a:endParaRPr>
          </a:p>
        </p:txBody>
      </p:sp>
      <p:sp>
        <p:nvSpPr>
          <p:cNvPr id="3" name="TextBox 2"/>
          <p:cNvSpPr txBox="1"/>
          <p:nvPr/>
        </p:nvSpPr>
        <p:spPr>
          <a:xfrm>
            <a:off x="500034" y="1071546"/>
            <a:ext cx="7786742" cy="461665"/>
          </a:xfrm>
          <a:prstGeom prst="rect">
            <a:avLst/>
          </a:prstGeom>
          <a:noFill/>
        </p:spPr>
        <p:txBody>
          <a:bodyPr wrap="square" rtlCol="0">
            <a:spAutoFit/>
          </a:bodyPr>
          <a:lstStyle/>
          <a:p>
            <a:r>
              <a:rPr lang="en-GB" sz="1200" dirty="0" smtClean="0">
                <a:latin typeface="Comic Sans MS" pitchFamily="66" charset="0"/>
              </a:rPr>
              <a:t>When looking at the </a:t>
            </a:r>
            <a:r>
              <a:rPr lang="en-GB" sz="1200" i="1" dirty="0" smtClean="0">
                <a:solidFill>
                  <a:schemeClr val="accent1"/>
                </a:solidFill>
                <a:latin typeface="Comic Sans MS" pitchFamily="66" charset="0"/>
              </a:rPr>
              <a:t>Performance</a:t>
            </a:r>
            <a:r>
              <a:rPr lang="en-GB" sz="1200" dirty="0" smtClean="0">
                <a:solidFill>
                  <a:schemeClr val="accent1"/>
                </a:solidFill>
                <a:latin typeface="Comic Sans MS" pitchFamily="66" charset="0"/>
              </a:rPr>
              <a:t> </a:t>
            </a:r>
            <a:r>
              <a:rPr lang="en-GB" sz="1200" dirty="0" smtClean="0">
                <a:latin typeface="Comic Sans MS" pitchFamily="66" charset="0"/>
              </a:rPr>
              <a:t>of a product it is important that we consider the following issues:</a:t>
            </a:r>
          </a:p>
          <a:p>
            <a:pPr algn="ctr"/>
            <a:r>
              <a:rPr lang="en-GB" sz="1200" dirty="0" smtClean="0">
                <a:solidFill>
                  <a:schemeClr val="accent1"/>
                </a:solidFill>
                <a:latin typeface="Comic Sans MS" pitchFamily="66" charset="0"/>
              </a:rPr>
              <a:t>Durability,	Ease of maintenance,	Strength,	Ease of Use</a:t>
            </a:r>
            <a:endParaRPr lang="en-GB" sz="1200" dirty="0">
              <a:solidFill>
                <a:schemeClr val="accent1"/>
              </a:solidFill>
            </a:endParaRPr>
          </a:p>
        </p:txBody>
      </p:sp>
      <p:sp>
        <p:nvSpPr>
          <p:cNvPr id="4" name="TextBox 3"/>
          <p:cNvSpPr txBox="1"/>
          <p:nvPr/>
        </p:nvSpPr>
        <p:spPr>
          <a:xfrm>
            <a:off x="500034" y="1714488"/>
            <a:ext cx="4857784" cy="3647152"/>
          </a:xfrm>
          <a:prstGeom prst="rect">
            <a:avLst/>
          </a:prstGeom>
          <a:noFill/>
        </p:spPr>
        <p:txBody>
          <a:bodyPr wrap="square" rtlCol="0">
            <a:spAutoFit/>
          </a:bodyPr>
          <a:lstStyle/>
          <a:p>
            <a:r>
              <a:rPr lang="en-GB" sz="1100" b="1" dirty="0" smtClean="0">
                <a:solidFill>
                  <a:schemeClr val="accent1"/>
                </a:solidFill>
                <a:latin typeface="Comic Sans MS" pitchFamily="66" charset="0"/>
              </a:rPr>
              <a:t>Durability</a:t>
            </a:r>
          </a:p>
          <a:p>
            <a:r>
              <a:rPr lang="en-US" sz="1100" dirty="0" smtClean="0">
                <a:solidFill>
                  <a:schemeClr val="accent1"/>
                </a:solidFill>
                <a:latin typeface="Comic Sans MS" pitchFamily="66" charset="0"/>
              </a:rPr>
              <a:t>Durability</a:t>
            </a:r>
            <a:r>
              <a:rPr lang="en-US" sz="1100" dirty="0" smtClean="0">
                <a:solidFill>
                  <a:schemeClr val="accent6">
                    <a:lumMod val="75000"/>
                  </a:schemeClr>
                </a:solidFill>
                <a:latin typeface="Comic Sans MS" pitchFamily="66" charset="0"/>
              </a:rPr>
              <a:t> is the life expectancy of a product, or how long it is expected to last. This is decided by the materials that the  product is  made from and </a:t>
            </a:r>
            <a:r>
              <a:rPr lang="en-GB" sz="1100" dirty="0" smtClean="0">
                <a:solidFill>
                  <a:schemeClr val="accent6">
                    <a:lumMod val="75000"/>
                  </a:schemeClr>
                </a:solidFill>
                <a:latin typeface="Comic Sans MS" pitchFamily="66" charset="0"/>
              </a:rPr>
              <a:t>Planned obsolescence. </a:t>
            </a:r>
            <a:r>
              <a:rPr lang="en-GB" sz="1100" dirty="0" smtClean="0">
                <a:solidFill>
                  <a:schemeClr val="accent1"/>
                </a:solidFill>
                <a:latin typeface="Comic Sans MS" pitchFamily="66" charset="0"/>
              </a:rPr>
              <a:t>Planned obsolescence </a:t>
            </a:r>
            <a:r>
              <a:rPr lang="en-GB" sz="1100" dirty="0" smtClean="0">
                <a:solidFill>
                  <a:schemeClr val="accent6">
                    <a:lumMod val="75000"/>
                  </a:schemeClr>
                </a:solidFill>
                <a:latin typeface="Comic Sans MS" pitchFamily="66" charset="0"/>
              </a:rPr>
              <a:t>is the usable lifespan that a product has before new advances in technology, fashion or worn parts means that it is no longer desirable to keep the product functioning.</a:t>
            </a:r>
          </a:p>
          <a:p>
            <a:r>
              <a:rPr lang="en-GB" sz="1100" dirty="0" err="1" smtClean="0">
                <a:solidFill>
                  <a:schemeClr val="accent1"/>
                </a:solidFill>
                <a:latin typeface="Comic Sans MS" pitchFamily="66" charset="0"/>
              </a:rPr>
              <a:t>Eg</a:t>
            </a:r>
            <a:r>
              <a:rPr lang="en-GB" sz="1100" dirty="0" smtClean="0">
                <a:solidFill>
                  <a:schemeClr val="accent1"/>
                </a:solidFill>
                <a:latin typeface="Comic Sans MS" pitchFamily="66" charset="0"/>
              </a:rPr>
              <a:t> 1. </a:t>
            </a:r>
            <a:r>
              <a:rPr lang="en-GB" sz="1100" dirty="0" smtClean="0">
                <a:solidFill>
                  <a:schemeClr val="accent6">
                    <a:lumMod val="75000"/>
                  </a:schemeClr>
                </a:solidFill>
                <a:latin typeface="Comic Sans MS" pitchFamily="66" charset="0"/>
              </a:rPr>
              <a:t>A car exhaust is normally made from  mild steel  which will eventually rust and need replaced after several years. But the exhaust could be manufactured in Stainless steel which will last a great deal longer, but will be more expensive to purchase and will mean that the manufacturers will not sell as may spares.</a:t>
            </a:r>
          </a:p>
          <a:p>
            <a:r>
              <a:rPr lang="en-GB" sz="1100" dirty="0" err="1" smtClean="0">
                <a:solidFill>
                  <a:schemeClr val="accent1"/>
                </a:solidFill>
                <a:latin typeface="Comic Sans MS" pitchFamily="66" charset="0"/>
              </a:rPr>
              <a:t>Eg</a:t>
            </a:r>
            <a:r>
              <a:rPr lang="en-GB" sz="1100" dirty="0" smtClean="0">
                <a:solidFill>
                  <a:schemeClr val="accent1"/>
                </a:solidFill>
                <a:latin typeface="Comic Sans MS" pitchFamily="66" charset="0"/>
              </a:rPr>
              <a:t> 2 </a:t>
            </a:r>
            <a:r>
              <a:rPr lang="en-GB" sz="1100" dirty="0" smtClean="0">
                <a:solidFill>
                  <a:schemeClr val="accent6">
                    <a:lumMod val="75000"/>
                  </a:schemeClr>
                </a:solidFill>
                <a:latin typeface="Comic Sans MS" pitchFamily="66" charset="0"/>
              </a:rPr>
              <a:t>Traditional </a:t>
            </a:r>
            <a:r>
              <a:rPr lang="en-US" sz="1100" dirty="0" smtClean="0">
                <a:solidFill>
                  <a:schemeClr val="accent6">
                    <a:lumMod val="75000"/>
                  </a:schemeClr>
                </a:solidFill>
                <a:latin typeface="Comic Sans MS" pitchFamily="66" charset="0"/>
              </a:rPr>
              <a:t>Light bulbs are expected to last no more than six months in normal use. But new low energy light bulbs which are more expensive can last for years.</a:t>
            </a:r>
          </a:p>
          <a:p>
            <a:r>
              <a:rPr lang="en-US" sz="1100" dirty="0" err="1" smtClean="0">
                <a:solidFill>
                  <a:schemeClr val="accent1"/>
                </a:solidFill>
                <a:latin typeface="Comic Sans MS" pitchFamily="66" charset="0"/>
              </a:rPr>
              <a:t>Eg</a:t>
            </a:r>
            <a:r>
              <a:rPr lang="en-US" sz="1100" dirty="0" smtClean="0">
                <a:solidFill>
                  <a:schemeClr val="accent1"/>
                </a:solidFill>
                <a:latin typeface="Comic Sans MS" pitchFamily="66" charset="0"/>
              </a:rPr>
              <a:t> 3 </a:t>
            </a:r>
            <a:r>
              <a:rPr lang="en-US" sz="1100" dirty="0" smtClean="0">
                <a:solidFill>
                  <a:schemeClr val="accent6">
                    <a:lumMod val="75000"/>
                  </a:schemeClr>
                </a:solidFill>
                <a:latin typeface="Comic Sans MS" pitchFamily="66" charset="0"/>
              </a:rPr>
              <a:t>Washing machines are designed to be replaced after about six years, this allows the manufacturer to constantly sell new models, bringing in more business by continuing to satisfy the buyer’s desire to have the latest, most fashionable model. </a:t>
            </a:r>
            <a:endParaRPr lang="en-GB" sz="1100" dirty="0" smtClean="0">
              <a:solidFill>
                <a:schemeClr val="accent6">
                  <a:lumMod val="75000"/>
                </a:schemeClr>
              </a:solidFill>
              <a:latin typeface="Comic Sans MS" pitchFamily="66" charset="0"/>
            </a:endParaRPr>
          </a:p>
          <a:p>
            <a:endParaRPr lang="en-US" sz="1100" dirty="0" smtClean="0">
              <a:solidFill>
                <a:schemeClr val="accent6">
                  <a:lumMod val="75000"/>
                </a:schemeClr>
              </a:solidFill>
              <a:latin typeface="Comic Sans MS" pitchFamily="66" charset="0"/>
            </a:endParaRPr>
          </a:p>
          <a:p>
            <a:endParaRPr lang="en-GB" sz="1100" dirty="0">
              <a:solidFill>
                <a:schemeClr val="accent6">
                  <a:lumMod val="75000"/>
                </a:schemeClr>
              </a:solidFill>
              <a:latin typeface="Comic Sans MS" pitchFamily="66" charset="0"/>
            </a:endParaRPr>
          </a:p>
        </p:txBody>
      </p:sp>
      <p:pic>
        <p:nvPicPr>
          <p:cNvPr id="5" name="Picture 4" descr="Exhaust pipe.jpg"/>
          <p:cNvPicPr>
            <a:picLocks noChangeAspect="1"/>
          </p:cNvPicPr>
          <p:nvPr/>
        </p:nvPicPr>
        <p:blipFill>
          <a:blip r:embed="rId2"/>
          <a:stretch>
            <a:fillRect/>
          </a:stretch>
        </p:blipFill>
        <p:spPr>
          <a:xfrm>
            <a:off x="6215074" y="1571612"/>
            <a:ext cx="2476500" cy="1647825"/>
          </a:xfrm>
          <a:prstGeom prst="rect">
            <a:avLst/>
          </a:prstGeom>
        </p:spPr>
      </p:pic>
      <p:pic>
        <p:nvPicPr>
          <p:cNvPr id="6" name="Picture 5" descr="Light bulb.jpg"/>
          <p:cNvPicPr>
            <a:picLocks noChangeAspect="1"/>
          </p:cNvPicPr>
          <p:nvPr/>
        </p:nvPicPr>
        <p:blipFill>
          <a:blip r:embed="rId3"/>
          <a:stretch>
            <a:fillRect/>
          </a:stretch>
        </p:blipFill>
        <p:spPr>
          <a:xfrm>
            <a:off x="5214942" y="2571744"/>
            <a:ext cx="1063927" cy="1762129"/>
          </a:xfrm>
          <a:prstGeom prst="rect">
            <a:avLst/>
          </a:prstGeom>
        </p:spPr>
      </p:pic>
      <p:pic>
        <p:nvPicPr>
          <p:cNvPr id="7" name="Picture 6" descr="Low energy light bulb.bmp"/>
          <p:cNvPicPr>
            <a:picLocks noChangeAspect="1"/>
          </p:cNvPicPr>
          <p:nvPr/>
        </p:nvPicPr>
        <p:blipFill>
          <a:blip r:embed="rId4"/>
          <a:stretch>
            <a:fillRect/>
          </a:stretch>
        </p:blipFill>
        <p:spPr>
          <a:xfrm>
            <a:off x="6858016" y="3000372"/>
            <a:ext cx="1928826" cy="1928826"/>
          </a:xfrm>
          <a:prstGeom prst="rect">
            <a:avLst/>
          </a:prstGeom>
        </p:spPr>
      </p:pic>
      <p:pic>
        <p:nvPicPr>
          <p:cNvPr id="8" name="Picture 7" descr="washing machine.jpg"/>
          <p:cNvPicPr>
            <a:picLocks noChangeAspect="1"/>
          </p:cNvPicPr>
          <p:nvPr/>
        </p:nvPicPr>
        <p:blipFill>
          <a:blip r:embed="rId5"/>
          <a:stretch>
            <a:fillRect/>
          </a:stretch>
        </p:blipFill>
        <p:spPr>
          <a:xfrm>
            <a:off x="5857884" y="4643446"/>
            <a:ext cx="1304027" cy="1643074"/>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Custom 4">
      <a:dk1>
        <a:sysClr val="windowText" lastClr="000000"/>
      </a:dk1>
      <a:lt1>
        <a:sysClr val="window" lastClr="FFFFFF"/>
      </a:lt1>
      <a:dk2>
        <a:srgbClr val="4E5B6F"/>
      </a:dk2>
      <a:lt2>
        <a:srgbClr val="D6ECFF"/>
      </a:lt2>
      <a:accent1>
        <a:srgbClr val="EA157A"/>
      </a:accent1>
      <a:accent2>
        <a:srgbClr val="138677"/>
      </a:accent2>
      <a:accent3>
        <a:srgbClr val="FEB80A"/>
      </a:accent3>
      <a:accent4>
        <a:srgbClr val="00ADDC"/>
      </a:accent4>
      <a:accent5>
        <a:srgbClr val="738AC8"/>
      </a:accent5>
      <a:accent6>
        <a:srgbClr val="1AB39F"/>
      </a:accent6>
      <a:hlink>
        <a:srgbClr val="EB8803"/>
      </a:hlink>
      <a:folHlink>
        <a:srgbClr val="5F779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1179</TotalTime>
  <Words>2178</Words>
  <Application>Microsoft Office PowerPoint</Application>
  <PresentationFormat>On-screen Show (4:3)</PresentationFormat>
  <Paragraphs>213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Aspect</vt:lpstr>
      <vt:lpstr>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Desktop Publishing</dc:title>
  <dc:creator>mboyle</dc:creator>
  <cp:lastModifiedBy>Graham</cp:lastModifiedBy>
  <cp:revision>154</cp:revision>
  <dcterms:created xsi:type="dcterms:W3CDTF">2012-06-18T09:26:11Z</dcterms:created>
  <dcterms:modified xsi:type="dcterms:W3CDTF">2013-05-13T17:16:30Z</dcterms:modified>
</cp:coreProperties>
</file>